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336" r:id="rId2"/>
    <p:sldId id="257" r:id="rId3"/>
    <p:sldId id="326" r:id="rId4"/>
    <p:sldId id="337" r:id="rId5"/>
    <p:sldId id="338" r:id="rId6"/>
    <p:sldId id="327" r:id="rId7"/>
    <p:sldId id="339" r:id="rId8"/>
    <p:sldId id="340" r:id="rId9"/>
    <p:sldId id="270" r:id="rId10"/>
    <p:sldId id="330" r:id="rId11"/>
    <p:sldId id="331" r:id="rId12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83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1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72" y="12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8.png"/><Relationship Id="rId4" Type="http://schemas.openxmlformats.org/officeDocument/2006/relationships/image" Target="../media/image17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0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jp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273142" y="1025129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111184" y="967412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th-TH" altLang="ko-KR" sz="2800" b="1" spc="-14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th-TH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.7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4" y="4233887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2" y="1441419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E7C9A79B-8DDE-4C29-B2B3-AFA8DC497C43}"/>
              </a:ext>
            </a:extLst>
          </p:cNvPr>
          <p:cNvSpPr/>
          <p:nvPr/>
        </p:nvSpPr>
        <p:spPr>
          <a:xfrm>
            <a:off x="-457181" y="1555837"/>
            <a:ext cx="6360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ไฟไหม้ในที่สาธารณะ</a:t>
            </a:r>
          </a:p>
          <a:p>
            <a:pPr algn="ctr" fontAlgn="base"/>
            <a:r>
              <a:rPr lang="en-US" altLang="ko-KR" sz="4400" b="1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ห้างสรรพสินค้</a:t>
            </a:r>
            <a:endParaRPr lang="en-US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าขนาดใหญ่</a:t>
            </a:r>
            <a:r>
              <a:rPr lang="en-US" altLang="ko-KR" sz="4400" b="1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85DA82-D4F7-4AB5-BC10-849241667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36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161325" y="1146496"/>
            <a:ext cx="4806315" cy="1569720"/>
            <a:chOff x="1250315" y="1675936"/>
            <a:chExt cx="4806315" cy="15697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D85C55C-D0D5-47BA-BF9D-5F17663E3DAE}"/>
                </a:ext>
              </a:extLst>
            </p:cNvPr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F0E655C-7B35-444F-832A-E70B3633E7E1}"/>
                  </a:ext>
                </a:extLst>
              </p:cNvPr>
              <p:cNvCxnSpPr/>
              <p:nvPr/>
            </p:nvCxnSpPr>
            <p:spPr>
              <a:xfrm>
                <a:off x="125031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C435CB2-E86F-4E3C-B2CD-A135A972DF4C}"/>
                  </a:ext>
                </a:extLst>
              </p:cNvPr>
              <p:cNvCxnSpPr/>
              <p:nvPr/>
            </p:nvCxnSpPr>
            <p:spPr>
              <a:xfrm>
                <a:off x="412813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107290" y="4441867"/>
            <a:ext cx="4806315" cy="1569720"/>
            <a:chOff x="1250315" y="4994906"/>
            <a:chExt cx="4806315" cy="15697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D350FF-5EAE-4088-A6B1-604B9947B138}"/>
                </a:ext>
              </a:extLst>
            </p:cNvPr>
            <p:cNvSpPr/>
            <p:nvPr/>
          </p:nvSpPr>
          <p:spPr>
            <a:xfrm flipV="1">
              <a:off x="3127454" y="499490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6053455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128135" y="6053455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16" y="1367595"/>
            <a:ext cx="4380582" cy="4358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737FD-6F9E-413D-B5DD-FC317E7A49B6}"/>
              </a:ext>
            </a:extLst>
          </p:cNvPr>
          <p:cNvSpPr/>
          <p:nvPr/>
        </p:nvSpPr>
        <p:spPr>
          <a:xfrm>
            <a:off x="386137" y="2001473"/>
            <a:ext cx="6263384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th-TH" altLang="ko-KR" sz="2000" b="1" dirty="0">
                <a:solidFill>
                  <a:schemeClr val="accent1"/>
                </a:solidFill>
                <a:latin typeface="+mj-ea"/>
                <a:ea typeface="+mj-ea"/>
              </a:rPr>
              <a:t>อย่าตกใจเมื่อเกิดไฟไหม้ในศูนย์การค้าหรืออาคารขนาดใหญ่</a:t>
            </a:r>
            <a:endParaRPr lang="en-US" altLang="ko-KR" sz="20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อพยพผู้คนไปตามไฟแสดงสถานะเมื่อได้ยินสัญญาณเตือนไฟไหม้ </a:t>
            </a:r>
            <a:endParaRPr lang="en-US" altLang="ko-KR" sz="2000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(สงบลงแล้วมุ่งหน้าไปยังทิศทางที่ไม่มีควัน)</a:t>
            </a:r>
          </a:p>
          <a:p>
            <a:pPr algn="ctr" fontAlgn="base">
              <a:lnSpc>
                <a:spcPct val="150000"/>
              </a:lnSpc>
            </a:pPr>
            <a:endParaRPr lang="th-TH" altLang="ko-KR" sz="2000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ห้ามมิให้ใช้ลิฟต์เมื่อมีไฟ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(อันตรายเนื่องจากลิฟต์ทำงานตามหลักการของปล่องไฟ)</a:t>
            </a:r>
            <a:endParaRPr lang="ko-KR" altLang="en-US" sz="2000" b="1" dirty="0">
              <a:latin typeface="+mj-ea"/>
              <a:ea typeface="+mj-ea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9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0" name="Rectangle 31">
            <a:extLst>
              <a:ext uri="{FF2B5EF4-FFF2-40B4-BE49-F238E27FC236}">
                <a16:creationId xmlns:a16="http://schemas.microsoft.com/office/drawing/2014/main" id="{210F48EB-025E-4717-9D5A-2F1EE265ADAB}"/>
              </a:ext>
            </a:extLst>
          </p:cNvPr>
          <p:cNvSpPr/>
          <p:nvPr/>
        </p:nvSpPr>
        <p:spPr>
          <a:xfrm>
            <a:off x="390528" y="28077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1" name="직사각형 28">
            <a:extLst>
              <a:ext uri="{FF2B5EF4-FFF2-40B4-BE49-F238E27FC236}">
                <a16:creationId xmlns:a16="http://schemas.microsoft.com/office/drawing/2014/main" id="{3766358F-F757-42FE-A772-A08FEB3D9E69}"/>
              </a:ext>
            </a:extLst>
          </p:cNvPr>
          <p:cNvSpPr/>
          <p:nvPr/>
        </p:nvSpPr>
        <p:spPr>
          <a:xfrm>
            <a:off x="-2285939" y="26810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8626" y="185546"/>
            <a:ext cx="6410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36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จุดสำคัญในด้านความปลอดภัยจากอัคคีภัย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-1"/>
            <a:ext cx="9897192" cy="6875463"/>
          </a:xfrm>
          <a:prstGeom prst="rect">
            <a:avLst/>
          </a:prstGeom>
        </p:spPr>
      </p:pic>
      <p:sp>
        <p:nvSpPr>
          <p:cNvPr id="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E1BB6CA-B5F3-4CDF-9101-0A03FA0E9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719977"/>
            <a:ext cx="7697585" cy="211911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5AB5C0-B4BF-4132-947F-1288E4A9DF72}"/>
              </a:ext>
            </a:extLst>
          </p:cNvPr>
          <p:cNvSpPr/>
          <p:nvPr/>
        </p:nvSpPr>
        <p:spPr>
          <a:xfrm>
            <a:off x="1925370" y="227488"/>
            <a:ext cx="6862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ไฟไหม้ในที่สาธารณะ(ห้างสรรพสินค้าขนาดใหญ่)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69245D5-D68B-4B2F-8D5E-87400F1497ED}"/>
              </a:ext>
            </a:extLst>
          </p:cNvPr>
          <p:cNvSpPr/>
          <p:nvPr/>
        </p:nvSpPr>
        <p:spPr>
          <a:xfrm>
            <a:off x="1893191" y="4577516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3" name="그림 12" descr="그리기, 방이(가) 표시된 사진&#10;&#10;자동 생성된 설명">
            <a:extLst>
              <a:ext uri="{FF2B5EF4-FFF2-40B4-BE49-F238E27FC236}">
                <a16:creationId xmlns:a16="http://schemas.microsoft.com/office/drawing/2014/main" id="{D1E388AB-E62D-4777-9BD8-F934A08EEC6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59" y="193452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" y="-1"/>
            <a:ext cx="9897192" cy="68754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5729BE2-BFDE-44B7-AA46-D60A2B7A5420}"/>
              </a:ext>
            </a:extLst>
          </p:cNvPr>
          <p:cNvSpPr/>
          <p:nvPr/>
        </p:nvSpPr>
        <p:spPr>
          <a:xfrm>
            <a:off x="1367927" y="3065498"/>
            <a:ext cx="7735569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</a:pP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3600" b="1" dirty="0">
                <a:solidFill>
                  <a:schemeClr val="accent1"/>
                </a:solidFill>
                <a:latin typeface="+mj-ea"/>
                <a:ea typeface="+mj-ea"/>
              </a:rPr>
              <a:t>ระบบตรวจจับอัคคีภัยอัตโนมัติ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2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</a:p>
          <a:p>
            <a:pPr>
              <a:spcAft>
                <a:spcPts val="802"/>
              </a:spcAft>
            </a:pP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3600" b="1" dirty="0">
                <a:solidFill>
                  <a:schemeClr val="accent1"/>
                </a:solidFill>
                <a:latin typeface="+mj-ea"/>
                <a:ea typeface="+mj-ea"/>
              </a:rPr>
              <a:t>ลองดูไฟแสดงสถานะ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5p</a:t>
            </a:r>
            <a:endParaRPr lang="ko-KR" altLang="en-US" sz="2800" b="1" spc="-15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spcAft>
                <a:spcPts val="802"/>
              </a:spcAft>
            </a:pP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3600" b="1" dirty="0">
                <a:solidFill>
                  <a:schemeClr val="accent1"/>
                </a:solidFill>
                <a:latin typeface="+mj-ea"/>
                <a:ea typeface="+mj-ea"/>
              </a:rPr>
              <a:t>อย่าใช้ลิฟต์!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7p</a:t>
            </a:r>
          </a:p>
        </p:txBody>
      </p:sp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2390067" y="1730239"/>
            <a:ext cx="773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altLang="ko-KR" sz="3200" b="1" dirty="0">
                <a:latin typeface="+mj-ea"/>
                <a:ea typeface="+mj-ea"/>
              </a:rPr>
              <a:t>ไฟไหม้ในที่สาธารณะ(ห้างสรรพสินค้าขนาดใหญ่)</a:t>
            </a: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13271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5">
            <a:extLst>
              <a:ext uri="{FF2B5EF4-FFF2-40B4-BE49-F238E27FC236}">
                <a16:creationId xmlns:a16="http://schemas.microsoft.com/office/drawing/2014/main" id="{53A46B42-827D-4D88-A5B8-22E56369BC71}"/>
              </a:ext>
            </a:extLst>
          </p:cNvPr>
          <p:cNvSpPr/>
          <p:nvPr/>
        </p:nvSpPr>
        <p:spPr>
          <a:xfrm>
            <a:off x="1860227" y="1357848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th-TH" altLang="ko-KR" sz="2800" b="1" spc="-14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th-TH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.7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2BB9AF-3001-4CE7-ADDD-F8628FF3E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81" y="4158136"/>
            <a:ext cx="2828820" cy="256656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1229" y="5703957"/>
            <a:ext cx="3610774" cy="1168156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2FD09867-09BE-479A-965A-5E10ECE5FD14}"/>
              </a:ext>
            </a:extLst>
          </p:cNvPr>
          <p:cNvSpPr/>
          <p:nvPr/>
        </p:nvSpPr>
        <p:spPr>
          <a:xfrm>
            <a:off x="8034867" y="169822"/>
            <a:ext cx="1803400" cy="74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6C71E559-DC3A-422C-B78E-42C21E23FE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453737" y="124160"/>
            <a:ext cx="1299518" cy="65365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F8FAE81-80AB-4004-B19D-809D6F7799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4" y="170379"/>
            <a:ext cx="1725722" cy="6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74" y="1645337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758014" y="1665098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827886" y="4030858"/>
            <a:ext cx="5109666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06089-E4AB-47A6-92F5-3E5F1035E829}"/>
              </a:ext>
            </a:extLst>
          </p:cNvPr>
          <p:cNvSpPr/>
          <p:nvPr/>
        </p:nvSpPr>
        <p:spPr>
          <a:xfrm>
            <a:off x="786899" y="2328050"/>
            <a:ext cx="527703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80000"/>
              </a:lnSpc>
            </a:pPr>
            <a:r>
              <a:rPr lang="th-TH" altLang="ko-KR" b="1" kern="0" dirty="0">
                <a:solidFill>
                  <a:srgbClr val="000000"/>
                </a:solidFill>
                <a:latin typeface="+mj-ea"/>
                <a:ea typeface="+mj-ea"/>
              </a:rPr>
              <a:t>ศูนย์กลางการค้าหรือสถานที่พักผ่อนหย่อนใจขนาดใหญ่หลายแห่งที่มอบประสบการณ์ที่สนุกสนานให้กับลูกค้ามักจะสร้างสิ่งอำนวยความสะดวกโดยมีประตูไม่กี่ทางและที่ตั้งของประตูทางออกฉุกเฉินนั้นซับซ้อนและหายาก</a:t>
            </a:r>
          </a:p>
          <a:p>
            <a:pPr algn="ctr" fontAlgn="base" latinLnBrk="1">
              <a:lnSpc>
                <a:spcPct val="180000"/>
              </a:lnSpc>
            </a:pPr>
            <a:r>
              <a:rPr lang="th-TH" altLang="ko-KR" b="1" kern="0" dirty="0">
                <a:solidFill>
                  <a:srgbClr val="000000"/>
                </a:solidFill>
                <a:latin typeface="+mj-ea"/>
                <a:ea typeface="+mj-ea"/>
              </a:rPr>
              <a:t>ดังนั้นเมื่อมาถึงสถานที่เหล่านี้เราควรตรวจสอบที่ตั้งของบันไดประตูหรือทางออกฉุกเฉินล่วงหน้า</a:t>
            </a:r>
            <a:endParaRPr lang="ko-KR" altLang="en-US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32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직사각형 3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5" name="Rectangle 21">
            <a:extLst>
              <a:ext uri="{FF2B5EF4-FFF2-40B4-BE49-F238E27FC236}">
                <a16:creationId xmlns:a16="http://schemas.microsoft.com/office/drawing/2014/main" id="{A4F96A13-DFAF-4574-89E4-D78BBD4C27C9}"/>
              </a:ext>
            </a:extLst>
          </p:cNvPr>
          <p:cNvSpPr/>
          <p:nvPr/>
        </p:nvSpPr>
        <p:spPr>
          <a:xfrm>
            <a:off x="290855" y="21776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6" name="직사각형 8">
            <a:extLst>
              <a:ext uri="{FF2B5EF4-FFF2-40B4-BE49-F238E27FC236}">
                <a16:creationId xmlns:a16="http://schemas.microsoft.com/office/drawing/2014/main" id="{611E8DF8-83BE-4F23-98B7-43B674931222}"/>
              </a:ext>
            </a:extLst>
          </p:cNvPr>
          <p:cNvSpPr/>
          <p:nvPr/>
        </p:nvSpPr>
        <p:spPr>
          <a:xfrm>
            <a:off x="861420" y="147602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ระบบตรวจจับอัคคีภัยอัตโนมัติ</a:t>
            </a:r>
            <a:endParaRPr lang="en-US" altLang="ko-KR" sz="3600" b="1" spc="-300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05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0A2C7-0033-4C0A-B5F4-5E5CDE2B5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7"/>
          <a:stretch/>
        </p:blipFill>
        <p:spPr>
          <a:xfrm>
            <a:off x="1191663" y="3185788"/>
            <a:ext cx="3441785" cy="226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7E66FB-011C-4AE4-9A29-DD09ACED5186}"/>
              </a:ext>
            </a:extLst>
          </p:cNvPr>
          <p:cNvSpPr/>
          <p:nvPr/>
        </p:nvSpPr>
        <p:spPr>
          <a:xfrm>
            <a:off x="1204162" y="1424701"/>
            <a:ext cx="751886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800" b="1" kern="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ติดตั้งระบบสัญญาณเตือนไฟไหม้อัตโนมัติในอาคารเพื่อตรวจจับความร้อนหรือควันที่ปล่อยออกมาโดยอัตโนมัติเพื่อแจ้งเตือนไฟไหม้ทันที</a:t>
            </a:r>
            <a:endParaRPr lang="ko-KR" altLang="en-US" sz="2800" b="1" kern="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A730A5-FCD6-472A-8ABB-05E77C8EA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4" y="3292169"/>
            <a:ext cx="3441785" cy="2053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그룹 14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43BE0137-A60A-4503-99CD-B70140CB2045}"/>
              </a:ext>
            </a:extLst>
          </p:cNvPr>
          <p:cNvSpPr/>
          <p:nvPr/>
        </p:nvSpPr>
        <p:spPr>
          <a:xfrm>
            <a:off x="983271" y="170436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4227E3-31C8-4F0E-BE4F-2282D47558E4}"/>
              </a:ext>
            </a:extLst>
          </p:cNvPr>
          <p:cNvSpPr/>
          <p:nvPr/>
        </p:nvSpPr>
        <p:spPr>
          <a:xfrm>
            <a:off x="290855" y="21776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3" name="직사각형 8">
            <a:extLst>
              <a:ext uri="{FF2B5EF4-FFF2-40B4-BE49-F238E27FC236}">
                <a16:creationId xmlns:a16="http://schemas.microsoft.com/office/drawing/2014/main" id="{F41109CD-5248-4390-94F2-DFD24497953C}"/>
              </a:ext>
            </a:extLst>
          </p:cNvPr>
          <p:cNvSpPr/>
          <p:nvPr/>
        </p:nvSpPr>
        <p:spPr>
          <a:xfrm>
            <a:off x="861420" y="147602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ระบบตรวจจับอัคคีภัยอัตโนมัติ</a:t>
            </a:r>
            <a:endParaRPr lang="en-US" altLang="ko-KR" sz="3600" b="1" spc="-300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56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4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2E275-D935-4375-ACA5-946A0C30E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1" y="1914742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AA7772-FE12-4DB4-B605-0961E43DD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11" y="2190087"/>
            <a:ext cx="2228215" cy="188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직선 연결선 9">
            <a:extLst>
              <a:ext uri="{FF2B5EF4-FFF2-40B4-BE49-F238E27FC236}">
                <a16:creationId xmlns:a16="http://schemas.microsoft.com/office/drawing/2014/main" id="{6A00FEF6-1ACF-442E-B496-8F9B90491FE3}"/>
              </a:ext>
            </a:extLst>
          </p:cNvPr>
          <p:cNvCxnSpPr>
            <a:cxnSpLocks/>
          </p:cNvCxnSpPr>
          <p:nvPr/>
        </p:nvCxnSpPr>
        <p:spPr>
          <a:xfrm>
            <a:off x="3618847" y="2031630"/>
            <a:ext cx="0" cy="22046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9">
            <a:extLst>
              <a:ext uri="{FF2B5EF4-FFF2-40B4-BE49-F238E27FC236}">
                <a16:creationId xmlns:a16="http://schemas.microsoft.com/office/drawing/2014/main" id="{EDE9F412-9DA1-42F1-A748-DE1D05E3550F}"/>
              </a:ext>
            </a:extLst>
          </p:cNvPr>
          <p:cNvCxnSpPr>
            <a:cxnSpLocks/>
          </p:cNvCxnSpPr>
          <p:nvPr/>
        </p:nvCxnSpPr>
        <p:spPr>
          <a:xfrm>
            <a:off x="6690616" y="2022307"/>
            <a:ext cx="0" cy="22046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B459575-2CB4-4A66-B995-F81E27B98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84" y="1878124"/>
            <a:ext cx="2609333" cy="248340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E931B7-1475-4751-93FD-F069EE8E941D}"/>
              </a:ext>
            </a:extLst>
          </p:cNvPr>
          <p:cNvSpPr/>
          <p:nvPr/>
        </p:nvSpPr>
        <p:spPr>
          <a:xfrm>
            <a:off x="1322209" y="4308317"/>
            <a:ext cx="2222083" cy="432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sz="1600" b="1" kern="0" dirty="0">
                <a:solidFill>
                  <a:srgbClr val="002060"/>
                </a:solidFill>
                <a:latin typeface="+mj-ea"/>
                <a:ea typeface="+mj-ea"/>
              </a:rPr>
              <a:t>เครื่องตรวจจับความร้อน</a:t>
            </a:r>
            <a:endParaRPr lang="ko-KR" altLang="en-US" sz="1600" b="1" kern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3F174C-8BD6-4611-A4CD-BDE0868C1F95}"/>
              </a:ext>
            </a:extLst>
          </p:cNvPr>
          <p:cNvSpPr/>
          <p:nvPr/>
        </p:nvSpPr>
        <p:spPr>
          <a:xfrm>
            <a:off x="707023" y="4734245"/>
            <a:ext cx="320063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th-TH" altLang="ko-KR" sz="1400" b="1" kern="0" dirty="0">
                <a:latin typeface="+mj-ea"/>
                <a:ea typeface="+mj-ea"/>
              </a:rPr>
              <a:t>อุปกรณ์ที่ติดตั้งในเครื่องตรวจจับไฟไหม้เมื่อความร้อนเกินอุณหภูมิที่กำหนดเซ็นเซอร์ความร้อนจะแจ้งเตือนเพื่อระบุไฟ</a:t>
            </a:r>
            <a:endParaRPr lang="ko-KR" altLang="en-US" sz="1400" b="1" kern="0" dirty="0">
              <a:latin typeface="+mj-ea"/>
              <a:ea typeface="+mj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A0C60C-728F-4DB2-87AE-CEDD162E1181}"/>
              </a:ext>
            </a:extLst>
          </p:cNvPr>
          <p:cNvSpPr/>
          <p:nvPr/>
        </p:nvSpPr>
        <p:spPr>
          <a:xfrm>
            <a:off x="4564104" y="4265339"/>
            <a:ext cx="1778051" cy="432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sz="1600" b="1" kern="0" dirty="0">
                <a:solidFill>
                  <a:srgbClr val="002060"/>
                </a:solidFill>
                <a:latin typeface="+mj-ea"/>
                <a:ea typeface="+mj-ea"/>
              </a:rPr>
              <a:t>เครื่องตรวจจับควัน</a:t>
            </a:r>
            <a:endParaRPr lang="ko-KR" altLang="en-US" sz="1600" b="1" kern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6A8990-B153-48C5-ADD2-E9F634C11C58}"/>
              </a:ext>
            </a:extLst>
          </p:cNvPr>
          <p:cNvSpPr/>
          <p:nvPr/>
        </p:nvSpPr>
        <p:spPr>
          <a:xfrm>
            <a:off x="4185371" y="4690605"/>
            <a:ext cx="2141933" cy="404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th-TH" altLang="ko-KR" sz="1400" b="1" kern="0" dirty="0">
                <a:latin typeface="+mj-ea"/>
                <a:ea typeface="+mj-ea"/>
              </a:rPr>
              <a:t>มีรูสำหรับตรวจจับควันและมีไฟเตือน</a:t>
            </a:r>
            <a:endParaRPr lang="ko-KR" altLang="en-US" sz="1400" b="1" kern="0" dirty="0">
              <a:latin typeface="+mj-ea"/>
              <a:ea typeface="+mj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17304E-002D-4FF6-8D93-73323C1F00A3}"/>
              </a:ext>
            </a:extLst>
          </p:cNvPr>
          <p:cNvSpPr/>
          <p:nvPr/>
        </p:nvSpPr>
        <p:spPr>
          <a:xfrm>
            <a:off x="7049621" y="4236254"/>
            <a:ext cx="2515432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sz="1600" b="1" kern="0" dirty="0">
                <a:solidFill>
                  <a:srgbClr val="002060"/>
                </a:solidFill>
                <a:latin typeface="+mj-ea"/>
                <a:ea typeface="+mj-ea"/>
              </a:rPr>
              <a:t>สัญญาณเตือนภัยที่สามารถมองเห็นได้</a:t>
            </a:r>
            <a:endParaRPr lang="ko-KR" altLang="en-US" sz="1600" b="1" kern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126985-54D3-4511-891C-6B16A05BEE70}"/>
              </a:ext>
            </a:extLst>
          </p:cNvPr>
          <p:cNvSpPr/>
          <p:nvPr/>
        </p:nvSpPr>
        <p:spPr>
          <a:xfrm>
            <a:off x="6885495" y="4671500"/>
            <a:ext cx="287672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th-TH" altLang="ko-KR" sz="1400" b="1" kern="0" dirty="0">
                <a:latin typeface="+mj-ea"/>
                <a:ea typeface="+mj-ea"/>
              </a:rPr>
              <a:t>อุปกรณ์เตือนภัยที่พัฒนาขึ้นเป็นพิเศษสำหรับผู้บกพร่องทางการได้ยิน</a:t>
            </a:r>
            <a:endParaRPr lang="ko-KR" altLang="en-US" sz="1400" b="1" kern="0" dirty="0">
              <a:latin typeface="+mj-ea"/>
              <a:ea typeface="+mj-ea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33" name="Google Shape;99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0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직사각형 3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6" name="다이아몬드 27">
            <a:extLst>
              <a:ext uri="{FF2B5EF4-FFF2-40B4-BE49-F238E27FC236}">
                <a16:creationId xmlns:a16="http://schemas.microsoft.com/office/drawing/2014/main" id="{DBAFE7DA-1DEF-4C03-8512-C7B9CBCF3911}"/>
              </a:ext>
            </a:extLst>
          </p:cNvPr>
          <p:cNvSpPr/>
          <p:nvPr/>
        </p:nvSpPr>
        <p:spPr>
          <a:xfrm>
            <a:off x="1125041" y="448158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다이아몬드 27">
            <a:extLst>
              <a:ext uri="{FF2B5EF4-FFF2-40B4-BE49-F238E27FC236}">
                <a16:creationId xmlns:a16="http://schemas.microsoft.com/office/drawing/2014/main" id="{F0C6EBBA-CAF5-4E9F-9CA5-D80A11AD0E4A}"/>
              </a:ext>
            </a:extLst>
          </p:cNvPr>
          <p:cNvSpPr/>
          <p:nvPr/>
        </p:nvSpPr>
        <p:spPr>
          <a:xfrm>
            <a:off x="4338051" y="444091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다이아몬드 27">
            <a:extLst>
              <a:ext uri="{FF2B5EF4-FFF2-40B4-BE49-F238E27FC236}">
                <a16:creationId xmlns:a16="http://schemas.microsoft.com/office/drawing/2014/main" id="{7B535355-6F10-4A45-89BE-676E6A70F12F}"/>
              </a:ext>
            </a:extLst>
          </p:cNvPr>
          <p:cNvSpPr/>
          <p:nvPr/>
        </p:nvSpPr>
        <p:spPr>
          <a:xfrm>
            <a:off x="6825131" y="441725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B232B52-2072-43C5-8012-6496E323A167}"/>
              </a:ext>
            </a:extLst>
          </p:cNvPr>
          <p:cNvSpPr/>
          <p:nvPr/>
        </p:nvSpPr>
        <p:spPr>
          <a:xfrm>
            <a:off x="2879492" y="1328088"/>
            <a:ext cx="4123888" cy="5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kern="0" dirty="0">
                <a:solidFill>
                  <a:schemeClr val="bg1"/>
                </a:solidFill>
                <a:latin typeface="+mj-ea"/>
                <a:ea typeface="+mj-ea"/>
              </a:rPr>
              <a:t>ประเภทของเครื่องตรวจจับอัคคีภัยอัตโนมัติ</a:t>
            </a:r>
            <a:endParaRPr lang="ko-KR" altLang="en-US" sz="24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A7B48F9-0943-48BA-8576-4CD9F8DCE966}"/>
              </a:ext>
            </a:extLst>
          </p:cNvPr>
          <p:cNvSpPr/>
          <p:nvPr/>
        </p:nvSpPr>
        <p:spPr>
          <a:xfrm>
            <a:off x="290855" y="21776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50" name="직사각형 8">
            <a:extLst>
              <a:ext uri="{FF2B5EF4-FFF2-40B4-BE49-F238E27FC236}">
                <a16:creationId xmlns:a16="http://schemas.microsoft.com/office/drawing/2014/main" id="{A249798F-E2E3-4DDD-A481-D69CAEDA4563}"/>
              </a:ext>
            </a:extLst>
          </p:cNvPr>
          <p:cNvSpPr/>
          <p:nvPr/>
        </p:nvSpPr>
        <p:spPr>
          <a:xfrm>
            <a:off x="861420" y="147602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ระบบตรวจจับอัคคีภัยอัตโนมัติ</a:t>
            </a:r>
            <a:endParaRPr lang="en-US" altLang="ko-KR" sz="3600" b="1" spc="-300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81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68723B-A2DD-4446-B773-8A2899C87EFC}"/>
              </a:ext>
            </a:extLst>
          </p:cNvPr>
          <p:cNvSpPr/>
          <p:nvPr/>
        </p:nvSpPr>
        <p:spPr>
          <a:xfrm>
            <a:off x="319581" y="240660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5" name="직사각형 8">
            <a:extLst>
              <a:ext uri="{FF2B5EF4-FFF2-40B4-BE49-F238E27FC236}">
                <a16:creationId xmlns:a16="http://schemas.microsoft.com/office/drawing/2014/main" id="{0C4BDC58-1A61-4EFE-B8F4-E8A14C621319}"/>
              </a:ext>
            </a:extLst>
          </p:cNvPr>
          <p:cNvSpPr/>
          <p:nvPr/>
        </p:nvSpPr>
        <p:spPr>
          <a:xfrm>
            <a:off x="944918" y="163498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ลองดูไฟแสดงสถานะ</a:t>
            </a:r>
            <a:endParaRPr lang="en-US" altLang="ko-KR" sz="3600" b="1" spc="-300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73999-5AC3-4847-9DCB-1CCDABA4A202}"/>
              </a:ext>
            </a:extLst>
          </p:cNvPr>
          <p:cNvSpPr/>
          <p:nvPr/>
        </p:nvSpPr>
        <p:spPr>
          <a:xfrm>
            <a:off x="4014194" y="3129565"/>
            <a:ext cx="5677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rgbClr val="114A83"/>
                </a:solidFill>
                <a:latin typeface="+mj-ea"/>
                <a:ea typeface="+mj-ea"/>
              </a:rPr>
              <a:t>มีไฟเตือนหลายประเภท เช่น ไฟฉุกเฉินบริเวณทางออก 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rgbClr val="114A83"/>
                </a:solidFill>
                <a:latin typeface="+mj-ea"/>
                <a:ea typeface="+mj-ea"/>
              </a:rPr>
              <a:t>ไฟฉุกเฉินตรงบันได ไฟฉุกเฉินบริเวณที่นั่งฯลฯ</a:t>
            </a:r>
            <a:endParaRPr lang="ko-KR" altLang="en-US" sz="2000" b="1" dirty="0">
              <a:solidFill>
                <a:srgbClr val="114A83"/>
              </a:solidFill>
              <a:latin typeface="+mj-ea"/>
              <a:ea typeface="+mj-ea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2F803-8B54-491D-9A4B-707FDDA46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6" y="1590997"/>
            <a:ext cx="2763139" cy="184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03FC32-443C-4BE8-A82D-55A5E82B8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84" y="3938040"/>
            <a:ext cx="2853861" cy="217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그룹 15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18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2" name="다이아몬드 27">
            <a:extLst>
              <a:ext uri="{FF2B5EF4-FFF2-40B4-BE49-F238E27FC236}">
                <a16:creationId xmlns:a16="http://schemas.microsoft.com/office/drawing/2014/main" id="{D7C61882-F057-4278-A84D-E1C0D33DD779}"/>
              </a:ext>
            </a:extLst>
          </p:cNvPr>
          <p:cNvSpPr/>
          <p:nvPr/>
        </p:nvSpPr>
        <p:spPr>
          <a:xfrm>
            <a:off x="4478490" y="330364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73999-5AC3-4847-9DCB-1CCDABA4A202}"/>
              </a:ext>
            </a:extLst>
          </p:cNvPr>
          <p:cNvSpPr/>
          <p:nvPr/>
        </p:nvSpPr>
        <p:spPr>
          <a:xfrm>
            <a:off x="4650841" y="1702896"/>
            <a:ext cx="483649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rgbClr val="002060"/>
                </a:solidFill>
                <a:latin typeface="+mj-ea"/>
                <a:ea typeface="+mj-ea"/>
              </a:rPr>
              <a:t>ไฟประตูทางออกคือ ไฟที่นำทางผู้คนไปยังสถานที่อพยพ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582A1-D14D-42FA-A5A4-483D4AA99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" y="1515950"/>
            <a:ext cx="3331689" cy="230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2D3DA4-FA67-495A-B00B-337541ECB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8" y="4007972"/>
            <a:ext cx="3331690" cy="2305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9F3D82-0D4F-49A8-AC07-3BE53BFD04FC}"/>
              </a:ext>
            </a:extLst>
          </p:cNvPr>
          <p:cNvSpPr/>
          <p:nvPr/>
        </p:nvSpPr>
        <p:spPr>
          <a:xfrm>
            <a:off x="4650841" y="4133331"/>
            <a:ext cx="490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ไฟประตูทางออกมักจะติดตั้งในสถานที่ เช่น บันไดหรือพื้นที่ทางเดินและแสดงเป็นสีเขียว</a:t>
            </a:r>
            <a:endParaRPr lang="ko-KR" altLang="en-US" b="1" dirty="0">
              <a:latin typeface="+mj-ea"/>
              <a:ea typeface="+mj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18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8F5100FB-E233-4686-84FC-094BFF969859}"/>
              </a:ext>
            </a:extLst>
          </p:cNvPr>
          <p:cNvSpPr/>
          <p:nvPr/>
        </p:nvSpPr>
        <p:spPr>
          <a:xfrm>
            <a:off x="4382571" y="190971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911AC1FB-B79E-40BC-9EE4-007F7893FEC5}"/>
              </a:ext>
            </a:extLst>
          </p:cNvPr>
          <p:cNvSpPr/>
          <p:nvPr/>
        </p:nvSpPr>
        <p:spPr>
          <a:xfrm>
            <a:off x="4382570" y="429117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E6BE4FE3-6B37-4FCF-A2FC-56820E103921}"/>
              </a:ext>
            </a:extLst>
          </p:cNvPr>
          <p:cNvSpPr/>
          <p:nvPr/>
        </p:nvSpPr>
        <p:spPr>
          <a:xfrm>
            <a:off x="319581" y="240660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8" name="직사각형 8">
            <a:extLst>
              <a:ext uri="{FF2B5EF4-FFF2-40B4-BE49-F238E27FC236}">
                <a16:creationId xmlns:a16="http://schemas.microsoft.com/office/drawing/2014/main" id="{53795734-804E-48E5-A953-5D37D20BD609}"/>
              </a:ext>
            </a:extLst>
          </p:cNvPr>
          <p:cNvSpPr/>
          <p:nvPr/>
        </p:nvSpPr>
        <p:spPr>
          <a:xfrm>
            <a:off x="944918" y="163498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ลองดูไฟแสดงสถานะ</a:t>
            </a:r>
            <a:endParaRPr lang="en-US" altLang="ko-KR" sz="3600" b="1" spc="-300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977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68723B-A2DD-4446-B773-8A2899C87EFC}"/>
              </a:ext>
            </a:extLst>
          </p:cNvPr>
          <p:cNvSpPr/>
          <p:nvPr/>
        </p:nvSpPr>
        <p:spPr>
          <a:xfrm>
            <a:off x="291632" y="228056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5" name="직사각형 8">
            <a:extLst>
              <a:ext uri="{FF2B5EF4-FFF2-40B4-BE49-F238E27FC236}">
                <a16:creationId xmlns:a16="http://schemas.microsoft.com/office/drawing/2014/main" id="{0C4BDC58-1A61-4EFE-B8F4-E8A14C621319}"/>
              </a:ext>
            </a:extLst>
          </p:cNvPr>
          <p:cNvSpPr/>
          <p:nvPr/>
        </p:nvSpPr>
        <p:spPr>
          <a:xfrm>
            <a:off x="907788" y="178822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อย่าใช้ลิฟต์!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F3D82-0D4F-49A8-AC07-3BE53BFD04FC}"/>
              </a:ext>
            </a:extLst>
          </p:cNvPr>
          <p:cNvSpPr/>
          <p:nvPr/>
        </p:nvSpPr>
        <p:spPr>
          <a:xfrm>
            <a:off x="4062426" y="1663436"/>
            <a:ext cx="5636051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เมื่อเกิดเพลิงไหม้การใช้ลิฟต์อาจทำให้ติดอยู่ในลิฟต์เนื่องจากความแตกต่างของความดันอากาศและอุณหภูมิทำให้ลิฟต์หยุด</a:t>
            </a:r>
            <a:endParaRPr lang="en-US" altLang="ko-KR" sz="20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endParaRPr lang="en-US" altLang="ko-KR" sz="20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endParaRPr lang="en-US" altLang="ko-KR" sz="20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endParaRPr lang="en-US" altLang="ko-KR" sz="20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ลิฟต์เองทำตัวเหมือนปล่องไฟดังนั้นก๊าซพิษจะเคลื่อนที่อย่างรวดเร็วและง่ายดายทำให้หายใจไม่ออก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26" name="_x168154016">
            <a:extLst>
              <a:ext uri="{FF2B5EF4-FFF2-40B4-BE49-F238E27FC236}">
                <a16:creationId xmlns:a16="http://schemas.microsoft.com/office/drawing/2014/main" id="{72726828-83E6-423E-8A58-F88AFB54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2" y="3862284"/>
            <a:ext cx="2726423" cy="221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" name="_x393573056">
            <a:extLst>
              <a:ext uri="{FF2B5EF4-FFF2-40B4-BE49-F238E27FC236}">
                <a16:creationId xmlns:a16="http://schemas.microsoft.com/office/drawing/2014/main" id="{2909ED03-9B24-43AC-B936-901F4D12B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2" y="1436616"/>
            <a:ext cx="2726423" cy="23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94AC52F-FEEE-4DB3-99AA-E13E9220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1367406"/>
            <a:ext cx="989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18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2" name="다이아몬드 27">
            <a:extLst>
              <a:ext uri="{FF2B5EF4-FFF2-40B4-BE49-F238E27FC236}">
                <a16:creationId xmlns:a16="http://schemas.microsoft.com/office/drawing/2014/main" id="{649E67EA-6FDE-4536-A65B-E8987CBFA271}"/>
              </a:ext>
            </a:extLst>
          </p:cNvPr>
          <p:cNvSpPr/>
          <p:nvPr/>
        </p:nvSpPr>
        <p:spPr>
          <a:xfrm>
            <a:off x="3841704" y="188128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6E7B6AAC-DEF2-4E6F-A91F-1D346F4EEA56}"/>
              </a:ext>
            </a:extLst>
          </p:cNvPr>
          <p:cNvSpPr/>
          <p:nvPr/>
        </p:nvSpPr>
        <p:spPr>
          <a:xfrm>
            <a:off x="3841703" y="415667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4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8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F63A5-4D74-4305-AF42-697501C2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2046169"/>
            <a:ext cx="3594683" cy="330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CAF5DEA-DAF9-4A72-8B5E-9BE76742F640}"/>
              </a:ext>
            </a:extLst>
          </p:cNvPr>
          <p:cNvSpPr/>
          <p:nvPr/>
        </p:nvSpPr>
        <p:spPr>
          <a:xfrm>
            <a:off x="5542233" y="2725432"/>
            <a:ext cx="4738415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หลังจากวิ่งเข้ามาในทางออกฉุกเฉินแล้</a:t>
            </a:r>
            <a:endParaRPr lang="en-US" altLang="ko-KR" sz="20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วให้ปิดประตูเพื่อไม่ให้ไฟลุกลาม</a:t>
            </a:r>
            <a:endParaRPr lang="en-US" altLang="ko-KR" sz="20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endParaRPr lang="en-US" altLang="ko-KR" sz="20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โปรดทราบว่าการปิดบันไดฉุกเฉินเป็</a:t>
            </a:r>
            <a:endParaRPr lang="en-US" altLang="ko-KR" sz="20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นสิ่งที่มีประโยชน์อย่างยิ่งในกรณีที่เกิดเหตุฉุกเฉิน</a:t>
            </a: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EF559172-FC26-4922-A0C8-F63F13DF22F4}"/>
              </a:ext>
            </a:extLst>
          </p:cNvPr>
          <p:cNvSpPr/>
          <p:nvPr/>
        </p:nvSpPr>
        <p:spPr>
          <a:xfrm>
            <a:off x="5365403" y="2116667"/>
            <a:ext cx="3130658" cy="3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  <a:latin typeface="+mj-ea"/>
                <a:ea typeface="+mj-ea"/>
              </a:rPr>
              <a:t>โปรดปิดทางออกฉุกเฉินที่บันได!</a:t>
            </a:r>
            <a:endParaRPr lang="en-US" altLang="ko-KR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A8DEBB85-AEC2-49DA-B370-DB9C41200EAE}"/>
              </a:ext>
            </a:extLst>
          </p:cNvPr>
          <p:cNvSpPr/>
          <p:nvPr/>
        </p:nvSpPr>
        <p:spPr>
          <a:xfrm>
            <a:off x="5298704" y="294801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2FF7A524-8A25-46C5-BFB6-A4D30A83B492}"/>
              </a:ext>
            </a:extLst>
          </p:cNvPr>
          <p:cNvSpPr/>
          <p:nvPr/>
        </p:nvSpPr>
        <p:spPr>
          <a:xfrm>
            <a:off x="291632" y="228056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5" name="직사각형 8">
            <a:extLst>
              <a:ext uri="{FF2B5EF4-FFF2-40B4-BE49-F238E27FC236}">
                <a16:creationId xmlns:a16="http://schemas.microsoft.com/office/drawing/2014/main" id="{7D97526E-5375-447B-9F44-50FEA2A27994}"/>
              </a:ext>
            </a:extLst>
          </p:cNvPr>
          <p:cNvSpPr/>
          <p:nvPr/>
        </p:nvSpPr>
        <p:spPr>
          <a:xfrm>
            <a:off x="907788" y="178822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อย่าใช้ลิฟต์!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60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1874</TotalTime>
  <Words>554</Words>
  <Application>Microsoft Office PowerPoint</Application>
  <PresentationFormat>사용자 지정</PresentationFormat>
  <Paragraphs>110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Cordia New</vt:lpstr>
      <vt:lpstr>나눔스퀘어 Bold</vt:lpstr>
      <vt:lpstr>맑은 고딕</vt:lpstr>
      <vt:lpstr>Arial</vt:lpstr>
      <vt:lpstr>Arial Black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109</cp:revision>
  <dcterms:created xsi:type="dcterms:W3CDTF">2019-12-24T06:56:25Z</dcterms:created>
  <dcterms:modified xsi:type="dcterms:W3CDTF">2020-10-22T05:10:47Z</dcterms:modified>
</cp:coreProperties>
</file>