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899650" cy="68754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D"/>
    <a:srgbClr val="9A9B9B"/>
    <a:srgbClr val="FAFFF3"/>
    <a:srgbClr val="FFFFF1"/>
    <a:srgbClr val="FAFDFD"/>
    <a:srgbClr val="FDFEFF"/>
    <a:srgbClr val="FDFFF2"/>
    <a:srgbClr val="FFFFFF"/>
    <a:srgbClr val="FDFEF8"/>
    <a:srgbClr val="F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/>
    <p:restoredTop sz="94681"/>
  </p:normalViewPr>
  <p:slideViewPr>
    <p:cSldViewPr snapToGrid="0">
      <p:cViewPr varScale="1">
        <p:scale>
          <a:sx n="159" d="100"/>
          <a:sy n="159" d="100"/>
        </p:scale>
        <p:origin x="1476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9034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9092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93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24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048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05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06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53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13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96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8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4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95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25.jp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7.jp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6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8.jp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7.png"/><Relationship Id="rId5" Type="http://schemas.openxmlformats.org/officeDocument/2006/relationships/image" Target="../media/image20.jpg"/><Relationship Id="rId10" Type="http://schemas.openxmlformats.org/officeDocument/2006/relationships/image" Target="../media/image6.png"/><Relationship Id="rId4" Type="http://schemas.openxmlformats.org/officeDocument/2006/relationships/image" Target="../media/image19.jp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2.jp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19326" y="6294710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-1967284" y="2355783"/>
            <a:ext cx="954169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ja-JP" altLang="en-US" sz="4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韓国の消防施設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0065BEAA-1E21-4017-B863-5F17395188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2C0B689-D9D1-4092-B6CD-6360101CA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sp>
        <p:nvSpPr>
          <p:cNvPr id="25" name="Google Shape;89;p13">
            <a:extLst>
              <a:ext uri="{FF2B5EF4-FFF2-40B4-BE49-F238E27FC236}">
                <a16:creationId xmlns:a16="http://schemas.microsoft.com/office/drawing/2014/main" id="{320C6E84-C032-417B-B490-A8929B14A99B}"/>
              </a:ext>
            </a:extLst>
          </p:cNvPr>
          <p:cNvSpPr/>
          <p:nvPr/>
        </p:nvSpPr>
        <p:spPr>
          <a:xfrm>
            <a:off x="383208" y="1460738"/>
            <a:ext cx="1887583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75141" y="1402700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altLang="ko-KR" sz="20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.3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ABDE20-D724-4FBE-AFCE-3D1A0FDB0AD2}"/>
              </a:ext>
            </a:extLst>
          </p:cNvPr>
          <p:cNvGrpSpPr/>
          <p:nvPr/>
        </p:nvGrpSpPr>
        <p:grpSpPr>
          <a:xfrm>
            <a:off x="5172635" y="5630878"/>
            <a:ext cx="9897192" cy="1244585"/>
            <a:chOff x="5172635" y="5630878"/>
            <a:chExt cx="9897192" cy="1244585"/>
          </a:xfrm>
        </p:grpSpPr>
        <p:grpSp>
          <p:nvGrpSpPr>
            <p:cNvPr id="48" name="Google Shape;97;p13">
              <a:extLst>
                <a:ext uri="{FF2B5EF4-FFF2-40B4-BE49-F238E27FC236}">
                  <a16:creationId xmlns:a16="http://schemas.microsoft.com/office/drawing/2014/main" id="{73D15D88-2F29-465F-831D-92DB1C04D06C}"/>
                </a:ext>
              </a:extLst>
            </p:cNvPr>
            <p:cNvGrpSpPr/>
            <p:nvPr/>
          </p:nvGrpSpPr>
          <p:grpSpPr>
            <a:xfrm>
              <a:off x="6652303" y="5630878"/>
              <a:ext cx="2820276" cy="1180814"/>
              <a:chOff x="420304" y="5584560"/>
              <a:chExt cx="2820276" cy="1180814"/>
            </a:xfrm>
          </p:grpSpPr>
          <p:grpSp>
            <p:nvGrpSpPr>
              <p:cNvPr id="50" name="Google Shape;98;p13">
                <a:extLst>
                  <a:ext uri="{FF2B5EF4-FFF2-40B4-BE49-F238E27FC236}">
                    <a16:creationId xmlns:a16="http://schemas.microsoft.com/office/drawing/2014/main" id="{3D1EFFD8-A64E-4D8B-A6B4-BAB37585D902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819190"/>
                <a:chOff x="1109808" y="5910484"/>
                <a:chExt cx="1240472" cy="819190"/>
              </a:xfrm>
            </p:grpSpPr>
            <p:pic>
              <p:nvPicPr>
                <p:cNvPr id="53" name="Google Shape;99;p13">
                  <a:extLst>
                    <a:ext uri="{FF2B5EF4-FFF2-40B4-BE49-F238E27FC236}">
                      <a16:creationId xmlns:a16="http://schemas.microsoft.com/office/drawing/2014/main" id="{7C258E04-194E-47B7-A3C6-582031B0C161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109808" y="5910484"/>
                  <a:ext cx="563385" cy="817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" name="Google Shape;100;p13">
                  <a:extLst>
                    <a:ext uri="{FF2B5EF4-FFF2-40B4-BE49-F238E27FC236}">
                      <a16:creationId xmlns:a16="http://schemas.microsoft.com/office/drawing/2014/main" id="{6F363182-D3A1-4A6E-BCBA-271881A61C8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1769132" y="5910484"/>
                  <a:ext cx="581148" cy="8191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1" name="Google Shape;101;p13">
                <a:extLst>
                  <a:ext uri="{FF2B5EF4-FFF2-40B4-BE49-F238E27FC236}">
                    <a16:creationId xmlns:a16="http://schemas.microsoft.com/office/drawing/2014/main" id="{AA5FEEB9-BDD4-45E6-8BCC-7C9EAA3A34B5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20304" y="5907187"/>
                <a:ext cx="58086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102;p13">
                <a:extLst>
                  <a:ext uri="{FF2B5EF4-FFF2-40B4-BE49-F238E27FC236}">
                    <a16:creationId xmlns:a16="http://schemas.microsoft.com/office/drawing/2014/main" id="{31EC1929-CE87-4928-83BF-4919554B4B37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464786" y="5584560"/>
                <a:ext cx="775794" cy="1180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9" name="Google Shape;88;p13">
              <a:extLst>
                <a:ext uri="{FF2B5EF4-FFF2-40B4-BE49-F238E27FC236}">
                  <a16:creationId xmlns:a16="http://schemas.microsoft.com/office/drawing/2014/main" id="{89F0CE03-8081-4842-AD0F-A44873E276B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264" t="95489" r="-52264"/>
            <a:stretch/>
          </p:blipFill>
          <p:spPr>
            <a:xfrm>
              <a:off x="5172635" y="6565392"/>
              <a:ext cx="9897192" cy="310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직사각형 21">
            <a:extLst>
              <a:ext uri="{FF2B5EF4-FFF2-40B4-BE49-F238E27FC236}">
                <a16:creationId xmlns:a16="http://schemas.microsoft.com/office/drawing/2014/main" id="{D3D4136C-8F08-4A27-973F-24AA1F4DEA60}"/>
              </a:ext>
            </a:extLst>
          </p:cNvPr>
          <p:cNvSpPr/>
          <p:nvPr/>
        </p:nvSpPr>
        <p:spPr>
          <a:xfrm>
            <a:off x="6675453" y="6535817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無効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6" name="직사각형 22">
            <a:extLst>
              <a:ext uri="{FF2B5EF4-FFF2-40B4-BE49-F238E27FC236}">
                <a16:creationId xmlns:a16="http://schemas.microsoft.com/office/drawing/2014/main" id="{C5B94824-7396-41B9-B43C-88632506F7EA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직사각형 23">
            <a:extLst>
              <a:ext uri="{FF2B5EF4-FFF2-40B4-BE49-F238E27FC236}">
                <a16:creationId xmlns:a16="http://schemas.microsoft.com/office/drawing/2014/main" id="{91944320-FA92-4CCD-BF4A-792B3A916D1D}"/>
              </a:ext>
            </a:extLst>
          </p:cNvPr>
          <p:cNvSpPr/>
          <p:nvPr/>
        </p:nvSpPr>
        <p:spPr>
          <a:xfrm>
            <a:off x="8031753" y="6545710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老人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8" name="직사각형 24">
            <a:extLst>
              <a:ext uri="{FF2B5EF4-FFF2-40B4-BE49-F238E27FC236}">
                <a16:creationId xmlns:a16="http://schemas.microsoft.com/office/drawing/2014/main" id="{3F309389-0D6F-4EDC-8D4A-CCD0FE43947D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3"/>
          <p:cNvSpPr txBox="1"/>
          <p:nvPr/>
        </p:nvSpPr>
        <p:spPr>
          <a:xfrm>
            <a:off x="4829012" y="2379768"/>
            <a:ext cx="4620092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非常階段</a:t>
            </a:r>
            <a:b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建物内にいる人が安全に外に避難できるように</a:t>
            </a:r>
            <a:r>
              <a:rPr 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作られた階段</a:t>
            </a:r>
            <a:r>
              <a:rPr 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階段に脱出を</a:t>
            </a:r>
            <a:r>
              <a:rPr lang="ja-JP" altLang="en-US" sz="18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妨ぐ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物を置かないこと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2" name="Google Shape;29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9829" y="2151741"/>
            <a:ext cx="2825256" cy="189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4" name="Google Shape;29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9829" y="4275122"/>
            <a:ext cx="2825256" cy="1893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5" name="Google Shape;295;p23"/>
          <p:cNvSpPr txBox="1"/>
          <p:nvPr/>
        </p:nvSpPr>
        <p:spPr>
          <a:xfrm>
            <a:off x="4864873" y="4945590"/>
            <a:ext cx="458357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屋上</a:t>
            </a:r>
            <a:endParaRPr lang="en-US" altLang="ja-JP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地上に避難できない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時の一時避難場所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">
            <a:extLst>
              <a:ext uri="{FF2B5EF4-FFF2-40B4-BE49-F238E27FC236}">
                <a16:creationId xmlns:a16="http://schemas.microsoft.com/office/drawing/2014/main" id="{C417669A-33C5-4A54-9E8A-7C57EA1A5303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12">
            <a:extLst>
              <a:ext uri="{FF2B5EF4-FFF2-40B4-BE49-F238E27FC236}">
                <a16:creationId xmlns:a16="http://schemas.microsoft.com/office/drawing/2014/main" id="{7728EFE5-EF4A-47C2-8428-4CB799526C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2" name="그림 15">
            <a:extLst>
              <a:ext uri="{FF2B5EF4-FFF2-40B4-BE49-F238E27FC236}">
                <a16:creationId xmlns:a16="http://schemas.microsoft.com/office/drawing/2014/main" id="{9EB1E136-9559-46BD-A64E-3F2704E496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3" name="Google Shape;141;p16">
            <a:extLst>
              <a:ext uri="{FF2B5EF4-FFF2-40B4-BE49-F238E27FC236}">
                <a16:creationId xmlns:a16="http://schemas.microsoft.com/office/drawing/2014/main" id="{6E691B38-1528-4796-A6EB-B0EEE3273D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25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97E054F-2563-48D5-B405-2D702A633340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8" name="Google Shape;132;p15">
              <a:extLst>
                <a:ext uri="{FF2B5EF4-FFF2-40B4-BE49-F238E27FC236}">
                  <a16:creationId xmlns:a16="http://schemas.microsoft.com/office/drawing/2014/main" id="{305864C7-4514-4C05-ABBB-05F4AE33186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131;p15">
              <a:extLst>
                <a:ext uri="{FF2B5EF4-FFF2-40B4-BE49-F238E27FC236}">
                  <a16:creationId xmlns:a16="http://schemas.microsoft.com/office/drawing/2014/main" id="{32A8C5F5-90E1-4504-BB7A-81D7D126BD1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33;p15">
              <a:extLst>
                <a:ext uri="{FF2B5EF4-FFF2-40B4-BE49-F238E27FC236}">
                  <a16:creationId xmlns:a16="http://schemas.microsoft.com/office/drawing/2014/main" id="{6429EB64-95BC-403A-A64E-439C6843AED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34;p15">
              <a:extLst>
                <a:ext uri="{FF2B5EF4-FFF2-40B4-BE49-F238E27FC236}">
                  <a16:creationId xmlns:a16="http://schemas.microsoft.com/office/drawing/2014/main" id="{783D052A-9622-44BD-9C69-945059AD1976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87C999-405D-43A5-B90F-8CA8ABED64C0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27">
              <a:extLst>
                <a:ext uri="{FF2B5EF4-FFF2-40B4-BE49-F238E27FC236}">
                  <a16:creationId xmlns:a16="http://schemas.microsoft.com/office/drawing/2014/main" id="{8D75D667-D0FA-4CF3-BE61-E728A8249721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29">
              <a:extLst>
                <a:ext uri="{FF2B5EF4-FFF2-40B4-BE49-F238E27FC236}">
                  <a16:creationId xmlns:a16="http://schemas.microsoft.com/office/drawing/2014/main" id="{B920690D-5634-4E44-B5F1-7C689027B383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28">
              <a:extLst>
                <a:ext uri="{FF2B5EF4-FFF2-40B4-BE49-F238E27FC236}">
                  <a16:creationId xmlns:a16="http://schemas.microsoft.com/office/drawing/2014/main" id="{E0A8D0B6-31EA-4FD7-8092-0A803F74EC1C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6" name="Slide Number Placeholder 2">
            <a:extLst>
              <a:ext uri="{FF2B5EF4-FFF2-40B4-BE49-F238E27FC236}">
                <a16:creationId xmlns:a16="http://schemas.microsoft.com/office/drawing/2014/main" id="{B54B7D1E-2D36-42B7-87D6-6FDF3108FE1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22159" y="6413393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47" name="Google Shape;282;p23">
            <a:extLst>
              <a:ext uri="{FF2B5EF4-FFF2-40B4-BE49-F238E27FC236}">
                <a16:creationId xmlns:a16="http://schemas.microsoft.com/office/drawing/2014/main" id="{016014A9-CFBC-48E6-8053-FE0312657F2A}"/>
              </a:ext>
            </a:extLst>
          </p:cNvPr>
          <p:cNvSpPr/>
          <p:nvPr/>
        </p:nvSpPr>
        <p:spPr>
          <a:xfrm>
            <a:off x="318029" y="23181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83;p23">
            <a:extLst>
              <a:ext uri="{FF2B5EF4-FFF2-40B4-BE49-F238E27FC236}">
                <a16:creationId xmlns:a16="http://schemas.microsoft.com/office/drawing/2014/main" id="{B966F107-1C93-4763-9B9E-C67B5502D558}"/>
              </a:ext>
            </a:extLst>
          </p:cNvPr>
          <p:cNvSpPr/>
          <p:nvPr/>
        </p:nvSpPr>
        <p:spPr>
          <a:xfrm>
            <a:off x="884407" y="216205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避難施設</a:t>
            </a:r>
            <a:endParaRPr lang="ja-JP" altLang="en-US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6267F0-2302-4B82-BC9D-75DD9291F142}"/>
              </a:ext>
            </a:extLst>
          </p:cNvPr>
          <p:cNvSpPr/>
          <p:nvPr/>
        </p:nvSpPr>
        <p:spPr>
          <a:xfrm>
            <a:off x="2365401" y="1536697"/>
            <a:ext cx="5453389" cy="453310"/>
          </a:xfrm>
          <a:prstGeom prst="rect">
            <a:avLst/>
          </a:prstGeom>
          <a:solidFill>
            <a:srgbClr val="005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3" name="Google Shape;293;p23"/>
          <p:cNvSpPr/>
          <p:nvPr/>
        </p:nvSpPr>
        <p:spPr>
          <a:xfrm>
            <a:off x="-71321" y="1405146"/>
            <a:ext cx="10432618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r>
              <a:rPr lang="ja-JP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避難施設 </a:t>
            </a:r>
            <a:r>
              <a:rPr lang="en-US" altLang="ja-JP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ja-JP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避難するための施設や器具</a:t>
            </a:r>
            <a:endParaRPr lang="en-US" altLang="ja-JP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60000"/>
              </a:lnSpc>
            </a:pPr>
            <a:endParaRPr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 txBox="1"/>
          <p:nvPr/>
        </p:nvSpPr>
        <p:spPr>
          <a:xfrm>
            <a:off x="5571675" y="2707399"/>
            <a:ext cx="4026316" cy="27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火災など非常時の避難経路を表す</a:t>
            </a:r>
            <a:b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煙が充満していても、出口を示す明かりがはっきりと見える</a:t>
            </a:r>
            <a:b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曲がり角や通路からよく見えるように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床から高さ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メートルに設置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311" name="Google Shape;31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11" y="2596703"/>
            <a:ext cx="4080847" cy="286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2" name="Google Shape;312;p24"/>
          <p:cNvSpPr txBox="1"/>
          <p:nvPr/>
        </p:nvSpPr>
        <p:spPr>
          <a:xfrm>
            <a:off x="3698557" y="1636559"/>
            <a:ext cx="2763203" cy="584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ja-JP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非常口の表示</a:t>
            </a:r>
            <a:endParaRPr sz="2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B76417D5-2CC7-4AA8-9080-C1B20958D949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5658BD32-A017-431B-A422-7F3F72F90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0A5DDC05-2284-4B50-8FCD-250EEA5F2D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BE20E647-4AAB-4057-A848-D9B245B45A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25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E7D240F-0A26-4B05-84F9-0A88FCD7ABC6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5" name="Google Shape;132;p15">
              <a:extLst>
                <a:ext uri="{FF2B5EF4-FFF2-40B4-BE49-F238E27FC236}">
                  <a16:creationId xmlns:a16="http://schemas.microsoft.com/office/drawing/2014/main" id="{5BA0E383-5B1F-4433-9146-72B7A19E6E9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31;p15">
              <a:extLst>
                <a:ext uri="{FF2B5EF4-FFF2-40B4-BE49-F238E27FC236}">
                  <a16:creationId xmlns:a16="http://schemas.microsoft.com/office/drawing/2014/main" id="{74EE7CDB-26C3-41A4-90D6-2F1EF9A8C11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33;p15">
              <a:extLst>
                <a:ext uri="{FF2B5EF4-FFF2-40B4-BE49-F238E27FC236}">
                  <a16:creationId xmlns:a16="http://schemas.microsoft.com/office/drawing/2014/main" id="{021EA661-BB0A-4BF0-9EF7-48FB290A245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4;p15">
              <a:extLst>
                <a:ext uri="{FF2B5EF4-FFF2-40B4-BE49-F238E27FC236}">
                  <a16:creationId xmlns:a16="http://schemas.microsoft.com/office/drawing/2014/main" id="{A8F7CF6C-A54D-4898-B17C-D59518D11B9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393C99-826F-4852-B396-8DD01090368C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7">
              <a:extLst>
                <a:ext uri="{FF2B5EF4-FFF2-40B4-BE49-F238E27FC236}">
                  <a16:creationId xmlns:a16="http://schemas.microsoft.com/office/drawing/2014/main" id="{04B9852A-5C9C-487F-959F-B15756E5F5A8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9">
              <a:extLst>
                <a:ext uri="{FF2B5EF4-FFF2-40B4-BE49-F238E27FC236}">
                  <a16:creationId xmlns:a16="http://schemas.microsoft.com/office/drawing/2014/main" id="{B45A753E-C5B4-4E51-882C-B50F7506184D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8">
              <a:extLst>
                <a:ext uri="{FF2B5EF4-FFF2-40B4-BE49-F238E27FC236}">
                  <a16:creationId xmlns:a16="http://schemas.microsoft.com/office/drawing/2014/main" id="{7EEC29E4-7DA4-42DB-88C2-1CE7524358A1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95F1D95A-CAB1-4772-841E-6028877585E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22159" y="6413393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22" name="Google Shape;282;p23">
            <a:extLst>
              <a:ext uri="{FF2B5EF4-FFF2-40B4-BE49-F238E27FC236}">
                <a16:creationId xmlns:a16="http://schemas.microsoft.com/office/drawing/2014/main" id="{8D5EE968-ABC7-4BB9-97AF-9D47FD48C9BB}"/>
              </a:ext>
            </a:extLst>
          </p:cNvPr>
          <p:cNvSpPr/>
          <p:nvPr/>
        </p:nvSpPr>
        <p:spPr>
          <a:xfrm>
            <a:off x="318029" y="23181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83;p23">
            <a:extLst>
              <a:ext uri="{FF2B5EF4-FFF2-40B4-BE49-F238E27FC236}">
                <a16:creationId xmlns:a16="http://schemas.microsoft.com/office/drawing/2014/main" id="{F9C5370B-4F6B-49C6-B4FB-ED403C8BBB4F}"/>
              </a:ext>
            </a:extLst>
          </p:cNvPr>
          <p:cNvSpPr/>
          <p:nvPr/>
        </p:nvSpPr>
        <p:spPr>
          <a:xfrm>
            <a:off x="884407" y="216205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避難施設</a:t>
            </a:r>
            <a:endParaRPr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5340567" y="284078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5340566" y="433609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5"/>
          <p:cNvGrpSpPr/>
          <p:nvPr/>
        </p:nvGrpSpPr>
        <p:grpSpPr>
          <a:xfrm>
            <a:off x="1107290" y="1613299"/>
            <a:ext cx="4806315" cy="1569720"/>
            <a:chOff x="1250315" y="1675936"/>
            <a:chExt cx="4806315" cy="1569720"/>
          </a:xfrm>
        </p:grpSpPr>
        <p:sp>
          <p:nvSpPr>
            <p:cNvPr id="319" name="Google Shape;319;p25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0" name="Google Shape;320;p25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21" name="Google Shape;321;p25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2" name="Google Shape;322;p25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23" name="Google Shape;323;p25"/>
          <p:cNvGrpSpPr/>
          <p:nvPr/>
        </p:nvGrpSpPr>
        <p:grpSpPr>
          <a:xfrm>
            <a:off x="1107290" y="4063799"/>
            <a:ext cx="4909838" cy="1569720"/>
            <a:chOff x="1250315" y="5715075"/>
            <a:chExt cx="4909838" cy="1569720"/>
          </a:xfrm>
        </p:grpSpPr>
        <p:sp>
          <p:nvSpPr>
            <p:cNvPr id="324" name="Google Shape;324;p25"/>
            <p:cNvSpPr/>
            <p:nvPr/>
          </p:nvSpPr>
          <p:spPr>
            <a:xfrm rot="10800000" flipH="1">
              <a:off x="3164858" y="5715075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5" name="Google Shape;325;p25"/>
            <p:cNvGrpSpPr/>
            <p:nvPr/>
          </p:nvGrpSpPr>
          <p:grpSpPr>
            <a:xfrm>
              <a:off x="1250315" y="6760245"/>
              <a:ext cx="4909838" cy="26857"/>
              <a:chOff x="1250315" y="6760245"/>
              <a:chExt cx="4909838" cy="26857"/>
            </a:xfrm>
          </p:grpSpPr>
          <p:cxnSp>
            <p:nvCxnSpPr>
              <p:cNvPr id="326" name="Google Shape;326;p25"/>
              <p:cNvCxnSpPr/>
              <p:nvPr/>
            </p:nvCxnSpPr>
            <p:spPr>
              <a:xfrm>
                <a:off x="1250315" y="67871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" name="Google Shape;327;p25"/>
              <p:cNvCxnSpPr/>
              <p:nvPr/>
            </p:nvCxnSpPr>
            <p:spPr>
              <a:xfrm>
                <a:off x="4231658" y="676024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2277" y="1552090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5"/>
          <p:cNvSpPr/>
          <p:nvPr/>
        </p:nvSpPr>
        <p:spPr>
          <a:xfrm>
            <a:off x="813929" y="2549723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火事の予防や初期対応に必要な消火設備</a:t>
            </a:r>
            <a:r>
              <a:rPr lang="en-US" altLang="ja-JP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br>
              <a:rPr lang="en-US" altLang="ja-JP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警報システム、避難設備、消火設備などの防火システムの特徴を把握し、</a:t>
            </a:r>
            <a:r>
              <a:rPr lang="en-US" altLang="ja-JP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理解する必要</a:t>
            </a:r>
            <a:r>
              <a:rPr lang="ja-JP" altLang="en-US" sz="2400" b="1">
                <a:latin typeface="맑은 고딕" panose="020B0503020000020004" pitchFamily="50" charset="-127"/>
                <a:ea typeface="맑은 고딕" panose="020B0503020000020004" pitchFamily="50" charset="-127"/>
              </a:rPr>
              <a:t>があります。</a:t>
            </a:r>
            <a:endParaRPr sz="24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C1C530DB-5DE5-44D9-A2A2-0FA34216B038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BBEAB5FD-D311-4FC6-A06C-9786CF09D1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5" name="그림 15">
            <a:extLst>
              <a:ext uri="{FF2B5EF4-FFF2-40B4-BE49-F238E27FC236}">
                <a16:creationId xmlns:a16="http://schemas.microsoft.com/office/drawing/2014/main" id="{62E9C527-50DF-40FD-B62E-A2C9BCAEC5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EBF80FFE-ABBF-4AB4-871D-DC288956C8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25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65;p24">
            <a:extLst>
              <a:ext uri="{FF2B5EF4-FFF2-40B4-BE49-F238E27FC236}">
                <a16:creationId xmlns:a16="http://schemas.microsoft.com/office/drawing/2014/main" id="{8D6A168A-0888-4176-A9EB-FAB6DDECF020}"/>
              </a:ext>
            </a:extLst>
          </p:cNvPr>
          <p:cNvSpPr/>
          <p:nvPr/>
        </p:nvSpPr>
        <p:spPr>
          <a:xfrm>
            <a:off x="3341225" y="222151"/>
            <a:ext cx="638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火災安全のポイント</a:t>
            </a:r>
            <a:endParaRPr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1C312B-378B-4185-915A-2B3B3CB90264}"/>
              </a:ext>
            </a:extLst>
          </p:cNvPr>
          <p:cNvSpPr/>
          <p:nvPr/>
        </p:nvSpPr>
        <p:spPr>
          <a:xfrm>
            <a:off x="398286" y="290484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3" name="직사각형 28">
            <a:extLst>
              <a:ext uri="{FF2B5EF4-FFF2-40B4-BE49-F238E27FC236}">
                <a16:creationId xmlns:a16="http://schemas.microsoft.com/office/drawing/2014/main" id="{3A493B8F-33F0-415D-8E52-AD299844FB4D}"/>
              </a:ext>
            </a:extLst>
          </p:cNvPr>
          <p:cNvSpPr/>
          <p:nvPr/>
        </p:nvSpPr>
        <p:spPr>
          <a:xfrm>
            <a:off x="-2278181" y="277814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CFCB05-C970-4434-8DBB-591334AE1CF6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5" name="Google Shape;132;p15">
              <a:extLst>
                <a:ext uri="{FF2B5EF4-FFF2-40B4-BE49-F238E27FC236}">
                  <a16:creationId xmlns:a16="http://schemas.microsoft.com/office/drawing/2014/main" id="{398467E1-DD4C-4AC0-AE40-E5754D036AC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1;p15">
              <a:extLst>
                <a:ext uri="{FF2B5EF4-FFF2-40B4-BE49-F238E27FC236}">
                  <a16:creationId xmlns:a16="http://schemas.microsoft.com/office/drawing/2014/main" id="{A01ECBF5-CDBE-462D-9D4F-29FEED4E38C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3;p15">
              <a:extLst>
                <a:ext uri="{FF2B5EF4-FFF2-40B4-BE49-F238E27FC236}">
                  <a16:creationId xmlns:a16="http://schemas.microsoft.com/office/drawing/2014/main" id="{CD4E2A17-FE42-4CA6-B3B3-1746012A4E3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4;p15">
              <a:extLst>
                <a:ext uri="{FF2B5EF4-FFF2-40B4-BE49-F238E27FC236}">
                  <a16:creationId xmlns:a16="http://schemas.microsoft.com/office/drawing/2014/main" id="{28ECFDDE-D1BF-43D3-ACEB-CB1B7EB4097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FCB12C9-37B7-47EB-BA41-E3B5C9B09F36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7">
              <a:extLst>
                <a:ext uri="{FF2B5EF4-FFF2-40B4-BE49-F238E27FC236}">
                  <a16:creationId xmlns:a16="http://schemas.microsoft.com/office/drawing/2014/main" id="{F6B50ABA-1992-4818-A6CF-218561A8F014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9">
              <a:extLst>
                <a:ext uri="{FF2B5EF4-FFF2-40B4-BE49-F238E27FC236}">
                  <a16:creationId xmlns:a16="http://schemas.microsoft.com/office/drawing/2014/main" id="{01DD660D-B9A5-4418-83B9-FD0802D475DF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8">
              <a:extLst>
                <a:ext uri="{FF2B5EF4-FFF2-40B4-BE49-F238E27FC236}">
                  <a16:creationId xmlns:a16="http://schemas.microsoft.com/office/drawing/2014/main" id="{DB396C40-B458-4221-9F70-73EF5F376251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6B4147FE-7084-44B6-9E16-E6FDDEEF7E3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22159" y="6413393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24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188421-D48A-40D5-93DB-C1F6E403A70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61F10E4C-3B8E-488F-948A-827970C3A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EC699F83-CA08-4F64-91E6-09FA6537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9E6A4-8B9E-4DBE-BF81-7ECE1371D4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138"/>
          <a:stretch/>
        </p:blipFill>
        <p:spPr>
          <a:xfrm>
            <a:off x="794057" y="2271236"/>
            <a:ext cx="8789558" cy="2231127"/>
          </a:xfrm>
          <a:prstGeom prst="rect">
            <a:avLst/>
          </a:prstGeom>
        </p:spPr>
      </p:pic>
      <p:grpSp>
        <p:nvGrpSpPr>
          <p:cNvPr id="7" name="Group 1">
            <a:extLst>
              <a:ext uri="{FF2B5EF4-FFF2-40B4-BE49-F238E27FC236}">
                <a16:creationId xmlns:a16="http://schemas.microsoft.com/office/drawing/2014/main" id="{AB6B4331-7A20-4FBB-B868-3AE5508C92B6}"/>
              </a:ext>
            </a:extLst>
          </p:cNvPr>
          <p:cNvGrpSpPr/>
          <p:nvPr/>
        </p:nvGrpSpPr>
        <p:grpSpPr>
          <a:xfrm>
            <a:off x="869942" y="4403970"/>
            <a:ext cx="10032518" cy="400111"/>
            <a:chOff x="1397155" y="4403970"/>
            <a:chExt cx="8409879" cy="4001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BF667C-7105-450C-9A02-7379E1D9AC6D}"/>
                </a:ext>
              </a:extLst>
            </p:cNvPr>
            <p:cNvSpPr/>
            <p:nvPr/>
          </p:nvSpPr>
          <p:spPr>
            <a:xfrm>
              <a:off x="1397155" y="4403970"/>
              <a:ext cx="7252169" cy="40011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35C25-59FB-4D01-BBE7-388536D33CEE}"/>
                </a:ext>
              </a:extLst>
            </p:cNvPr>
            <p:cNvSpPr txBox="1"/>
            <p:nvPr/>
          </p:nvSpPr>
          <p:spPr>
            <a:xfrm>
              <a:off x="1685010" y="4403970"/>
              <a:ext cx="8122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‘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安全な社会、そして幸せな国民</a:t>
              </a:r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’ 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その中に消防安全教育があります。</a:t>
              </a: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2" y="322735"/>
            <a:ext cx="436918" cy="4346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8;p15"/>
          <p:cNvSpPr/>
          <p:nvPr/>
        </p:nvSpPr>
        <p:spPr>
          <a:xfrm>
            <a:off x="1445558" y="252225"/>
            <a:ext cx="458581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韓国の消防施設</a:t>
            </a:r>
          </a:p>
        </p:txBody>
      </p:sp>
    </p:spTree>
    <p:extLst>
      <p:ext uri="{BB962C8B-B14F-4D97-AF65-F5344CB8AC3E}">
        <p14:creationId xmlns:p14="http://schemas.microsoft.com/office/powerpoint/2010/main" val="673875980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1294765" y="2551072"/>
            <a:ext cx="8012385" cy="272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</a:t>
            </a:r>
            <a:r>
              <a:rPr lang="zh-TW" altLang="en-US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火災報知装置 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_4p</a:t>
            </a:r>
            <a:endParaRPr sz="24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消防設備 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_7p</a:t>
            </a:r>
            <a:endParaRPr sz="2400" b="1" i="0" u="none" strike="noStrike" cap="none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</a:t>
            </a:r>
            <a:r>
              <a:rPr lang="ko-KR" altLang="en-US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火災等級 </a:t>
            </a:r>
            <a:r>
              <a:rPr lang="en-US" altLang="ko-KR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 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_9p</a:t>
            </a:r>
            <a:endParaRPr sz="24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4. </a:t>
            </a:r>
            <a:r>
              <a:rPr lang="ja-JP" altLang="en-US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避難施設 </a:t>
            </a:r>
            <a:r>
              <a:rPr lang="en-US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11p</a:t>
            </a:r>
            <a:endParaRPr sz="24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717711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韓国の消防施設</a:t>
            </a:r>
            <a:endParaRPr lang="ja-JP" altLang="en-US" sz="10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83C3DAC8-BE11-47A9-95B2-B182F63DF07E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71F56384-4040-46AD-AB45-8A64E42AE2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61BF48BB-E386-432B-B49E-6E0116AF24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19" name="Google Shape;109;p14">
            <a:extLst>
              <a:ext uri="{FF2B5EF4-FFF2-40B4-BE49-F238E27FC236}">
                <a16:creationId xmlns:a16="http://schemas.microsoft.com/office/drawing/2014/main" id="{BA6BFBCF-8FFF-477C-ABBD-AB56B73C24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073D0D0-B2E7-4919-921D-582969DBA88D}"/>
              </a:ext>
            </a:extLst>
          </p:cNvPr>
          <p:cNvGrpSpPr/>
          <p:nvPr/>
        </p:nvGrpSpPr>
        <p:grpSpPr>
          <a:xfrm>
            <a:off x="285543" y="5616906"/>
            <a:ext cx="3137462" cy="1220026"/>
            <a:chOff x="285543" y="5616906"/>
            <a:chExt cx="3137462" cy="1220026"/>
          </a:xfrm>
        </p:grpSpPr>
        <p:grpSp>
          <p:nvGrpSpPr>
            <p:cNvPr id="24" name="Google Shape;98;p13">
              <a:extLst>
                <a:ext uri="{FF2B5EF4-FFF2-40B4-BE49-F238E27FC236}">
                  <a16:creationId xmlns:a16="http://schemas.microsoft.com/office/drawing/2014/main" id="{B850FC76-A627-4867-9E33-90334B125E38}"/>
                </a:ext>
              </a:extLst>
            </p:cNvPr>
            <p:cNvGrpSpPr/>
            <p:nvPr/>
          </p:nvGrpSpPr>
          <p:grpSpPr>
            <a:xfrm>
              <a:off x="1097637" y="5882355"/>
              <a:ext cx="1240472" cy="826392"/>
              <a:chOff x="1109808" y="5883850"/>
              <a:chExt cx="1240472" cy="826392"/>
            </a:xfrm>
          </p:grpSpPr>
          <p:pic>
            <p:nvPicPr>
              <p:cNvPr id="36" name="Google Shape;99;p13">
                <a:extLst>
                  <a:ext uri="{FF2B5EF4-FFF2-40B4-BE49-F238E27FC236}">
                    <a16:creationId xmlns:a16="http://schemas.microsoft.com/office/drawing/2014/main" id="{3A69F4D6-84C3-4E1E-9589-B601EB4AD6C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09808" y="5892728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Google Shape;100;p13">
                <a:extLst>
                  <a:ext uri="{FF2B5EF4-FFF2-40B4-BE49-F238E27FC236}">
                    <a16:creationId xmlns:a16="http://schemas.microsoft.com/office/drawing/2014/main" id="{09918D35-41B7-437C-B419-0CC2E0747C20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69132" y="5883850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" name="Google Shape;101;p13">
              <a:extLst>
                <a:ext uri="{FF2B5EF4-FFF2-40B4-BE49-F238E27FC236}">
                  <a16:creationId xmlns:a16="http://schemas.microsoft.com/office/drawing/2014/main" id="{6173C96F-F7BF-4A12-B330-82717B2A7A1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0833" y="5887936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>
              <a:extLst>
                <a:ext uri="{FF2B5EF4-FFF2-40B4-BE49-F238E27FC236}">
                  <a16:creationId xmlns:a16="http://schemas.microsoft.com/office/drawing/2014/main" id="{F1792602-9752-4522-B3F2-D536AF232DF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65398" y="5616906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564C93-91BA-48D4-B47A-8D1207D2B07D}"/>
                </a:ext>
              </a:extLst>
            </p:cNvPr>
            <p:cNvSpPr/>
            <p:nvPr/>
          </p:nvSpPr>
          <p:spPr>
            <a:xfrm>
              <a:off x="285543" y="6527731"/>
              <a:ext cx="2996103" cy="282344"/>
            </a:xfrm>
            <a:prstGeom prst="rect">
              <a:avLst/>
            </a:prstGeom>
            <a:solidFill>
              <a:srgbClr val="A1D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9256413-D8C4-4381-9287-B3F019EDF13D}"/>
                </a:ext>
              </a:extLst>
            </p:cNvPr>
            <p:cNvGrpSpPr/>
            <p:nvPr/>
          </p:nvGrpSpPr>
          <p:grpSpPr>
            <a:xfrm>
              <a:off x="462685" y="6467600"/>
              <a:ext cx="2960320" cy="369332"/>
              <a:chOff x="-1468363" y="4452106"/>
              <a:chExt cx="2960320" cy="369332"/>
            </a:xfrm>
          </p:grpSpPr>
          <p:sp>
            <p:nvSpPr>
              <p:cNvPr id="32" name="직사각형 21">
                <a:extLst>
                  <a:ext uri="{FF2B5EF4-FFF2-40B4-BE49-F238E27FC236}">
                    <a16:creationId xmlns:a16="http://schemas.microsoft.com/office/drawing/2014/main" id="{7A0E5A7A-0551-4182-A719-7C3C102E7CDD}"/>
                  </a:ext>
                </a:extLst>
              </p:cNvPr>
              <p:cNvSpPr/>
              <p:nvPr/>
            </p:nvSpPr>
            <p:spPr>
              <a:xfrm>
                <a:off x="-1468363" y="4502343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無効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3" name="직사각형 22">
                <a:extLst>
                  <a:ext uri="{FF2B5EF4-FFF2-40B4-BE49-F238E27FC236}">
                    <a16:creationId xmlns:a16="http://schemas.microsoft.com/office/drawing/2014/main" id="{506FD8ED-A8C0-4AC3-9ACE-2BAE5508A36D}"/>
                  </a:ext>
                </a:extLst>
              </p:cNvPr>
              <p:cNvSpPr/>
              <p:nvPr/>
            </p:nvSpPr>
            <p:spPr>
              <a:xfrm>
                <a:off x="-760570" y="4501688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女性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4" name="직사각형 23">
                <a:extLst>
                  <a:ext uri="{FF2B5EF4-FFF2-40B4-BE49-F238E27FC236}">
                    <a16:creationId xmlns:a16="http://schemas.microsoft.com/office/drawing/2014/main" id="{8E58DD2E-7F2A-432A-A14D-81F8073525FA}"/>
                  </a:ext>
                </a:extLst>
              </p:cNvPr>
              <p:cNvSpPr/>
              <p:nvPr/>
            </p:nvSpPr>
            <p:spPr>
              <a:xfrm>
                <a:off x="-112063" y="4512236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老人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5" name="직사각형 24">
                <a:extLst>
                  <a:ext uri="{FF2B5EF4-FFF2-40B4-BE49-F238E27FC236}">
                    <a16:creationId xmlns:a16="http://schemas.microsoft.com/office/drawing/2014/main" id="{E7EAA244-8D47-43A8-82EC-307D9957A5E3}"/>
                  </a:ext>
                </a:extLst>
              </p:cNvPr>
              <p:cNvSpPr/>
              <p:nvPr/>
            </p:nvSpPr>
            <p:spPr>
              <a:xfrm>
                <a:off x="392233" y="4452106"/>
                <a:ext cx="1099724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ko-KR" altLang="en-US" sz="1800" b="1" dirty="0">
                    <a:solidFill>
                      <a:srgbClr val="005A8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外国人</a:t>
                </a:r>
                <a:endParaRPr lang="en-US" altLang="ko-KR" sz="5400" b="1" cap="none" spc="0" dirty="0">
                  <a:ln w="0"/>
                  <a:solidFill>
                    <a:srgbClr val="005A8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38" name="Google Shape;90;p13">
            <a:extLst>
              <a:ext uri="{FF2B5EF4-FFF2-40B4-BE49-F238E27FC236}">
                <a16:creationId xmlns:a16="http://schemas.microsoft.com/office/drawing/2014/main" id="{9498D4D8-55E5-4DD9-AA6D-9ABF4CA6DBA4}"/>
              </a:ext>
            </a:extLst>
          </p:cNvPr>
          <p:cNvSpPr/>
          <p:nvPr/>
        </p:nvSpPr>
        <p:spPr>
          <a:xfrm>
            <a:off x="2328875" y="1361241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altLang="ko-KR" sz="2000" b="1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.3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0488" y="1478650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1003148" y="1779422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1073020" y="3834763"/>
            <a:ext cx="5109666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61" name="Google Shape;161;p16"/>
          <p:cNvSpPr/>
          <p:nvPr/>
        </p:nvSpPr>
        <p:spPr>
          <a:xfrm>
            <a:off x="1003148" y="2631350"/>
            <a:ext cx="528288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防火システム </a:t>
            </a:r>
            <a:r>
              <a:rPr lang="en-US" altLang="ja-JP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ja-JP" altLang="en-US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警報設備、避難設備、消防設備</a:t>
            </a:r>
            <a:r>
              <a:rPr lang="en-US" altLang="ja-JP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警報設備や火災報知機、消防設備の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仕組みを理解しておけば、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火災が発生しても大変助かりますよね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CCEBE319-6776-4E04-BC36-BB7CD103F7E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69563AD2-3B09-464B-8C40-20CD7D6BA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6" name="그림 15">
            <a:extLst>
              <a:ext uri="{FF2B5EF4-FFF2-40B4-BE49-F238E27FC236}">
                <a16:creationId xmlns:a16="http://schemas.microsoft.com/office/drawing/2014/main" id="{A7E96766-0D25-4EA1-A8AF-7F1829155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37" name="Google Shape;141;p16">
            <a:extLst>
              <a:ext uri="{FF2B5EF4-FFF2-40B4-BE49-F238E27FC236}">
                <a16:creationId xmlns:a16="http://schemas.microsoft.com/office/drawing/2014/main" id="{00EC1E29-AA40-4451-93DA-0E0FF6C499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60;p16">
            <a:extLst>
              <a:ext uri="{FF2B5EF4-FFF2-40B4-BE49-F238E27FC236}">
                <a16:creationId xmlns:a16="http://schemas.microsoft.com/office/drawing/2014/main" id="{9CB88EEE-786E-4B2A-96A4-CA9C58CB2337}"/>
              </a:ext>
            </a:extLst>
          </p:cNvPr>
          <p:cNvSpPr/>
          <p:nvPr/>
        </p:nvSpPr>
        <p:spPr>
          <a:xfrm>
            <a:off x="377478" y="20973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62;p16">
            <a:extLst>
              <a:ext uri="{FF2B5EF4-FFF2-40B4-BE49-F238E27FC236}">
                <a16:creationId xmlns:a16="http://schemas.microsoft.com/office/drawing/2014/main" id="{416CD696-A348-4867-B656-3C41D328084B}"/>
              </a:ext>
            </a:extLst>
          </p:cNvPr>
          <p:cNvSpPr/>
          <p:nvPr/>
        </p:nvSpPr>
        <p:spPr>
          <a:xfrm>
            <a:off x="947677" y="186473"/>
            <a:ext cx="6813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TW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火災報知装置</a:t>
            </a:r>
            <a:endParaRPr lang="zh-TW" altLang="en-US" sz="27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07FDD3-6719-4653-B770-F4F71E87EF76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5" name="Google Shape;132;p15">
              <a:extLst>
                <a:ext uri="{FF2B5EF4-FFF2-40B4-BE49-F238E27FC236}">
                  <a16:creationId xmlns:a16="http://schemas.microsoft.com/office/drawing/2014/main" id="{94ED0F20-866B-42B4-8401-7AABFBD6975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1;p15">
              <a:extLst>
                <a:ext uri="{FF2B5EF4-FFF2-40B4-BE49-F238E27FC236}">
                  <a16:creationId xmlns:a16="http://schemas.microsoft.com/office/drawing/2014/main" id="{C2512B9C-28EA-4F1F-A804-C512C78E971A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33;p15">
              <a:extLst>
                <a:ext uri="{FF2B5EF4-FFF2-40B4-BE49-F238E27FC236}">
                  <a16:creationId xmlns:a16="http://schemas.microsoft.com/office/drawing/2014/main" id="{FAC5B88A-3B14-4799-A329-BEFD3DDCE0D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34;p15">
              <a:extLst>
                <a:ext uri="{FF2B5EF4-FFF2-40B4-BE49-F238E27FC236}">
                  <a16:creationId xmlns:a16="http://schemas.microsoft.com/office/drawing/2014/main" id="{5CDFE89F-901B-4F1E-8FC5-A1622F8865DE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1BF9C27-6DD5-438A-A5F6-474CBDF37493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27">
              <a:extLst>
                <a:ext uri="{FF2B5EF4-FFF2-40B4-BE49-F238E27FC236}">
                  <a16:creationId xmlns:a16="http://schemas.microsoft.com/office/drawing/2014/main" id="{47D18B38-0F3C-478B-A7AC-9E108ECFEB65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29">
              <a:extLst>
                <a:ext uri="{FF2B5EF4-FFF2-40B4-BE49-F238E27FC236}">
                  <a16:creationId xmlns:a16="http://schemas.microsoft.com/office/drawing/2014/main" id="{9DA40E3C-564A-4A4A-8999-79C299F9F79F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28">
              <a:extLst>
                <a:ext uri="{FF2B5EF4-FFF2-40B4-BE49-F238E27FC236}">
                  <a16:creationId xmlns:a16="http://schemas.microsoft.com/office/drawing/2014/main" id="{41E02922-0AA2-4616-B3A9-6043D57E7DED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1B0DCA7F-9BE9-4468-9A02-BFDBD5B25126}"/>
              </a:ext>
            </a:extLst>
          </p:cNvPr>
          <p:cNvSpPr txBox="1">
            <a:spLocks/>
          </p:cNvSpPr>
          <p:nvPr/>
        </p:nvSpPr>
        <p:spPr>
          <a:xfrm>
            <a:off x="2722159" y="6413393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675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5085" y="2003261"/>
            <a:ext cx="5029480" cy="292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8" name="Google Shape;178;p17"/>
          <p:cNvSpPr/>
          <p:nvPr/>
        </p:nvSpPr>
        <p:spPr>
          <a:xfrm>
            <a:off x="1904178" y="1380069"/>
            <a:ext cx="8756357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6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火災報知器はいち早く火災発生を知らせる</a:t>
            </a:r>
            <a:endParaRPr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1831417" y="4123773"/>
            <a:ext cx="63642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en-US" sz="1800" b="1" i="0" u="none" strike="noStrike" cap="none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en-US" sz="1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ja-JP" altLang="en-US" sz="1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天井に設置されたセンサーが、自動的に熱と煙を感知し、</a:t>
            </a:r>
            <a:r>
              <a:rPr lang="en-US" altLang="ja-JP" sz="1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警告音を発する</a:t>
            </a:r>
            <a:endParaRPr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4482D1D-07A7-48BB-B015-89DCC944AEC7}"/>
              </a:ext>
            </a:extLst>
          </p:cNvPr>
          <p:cNvSpPr/>
          <p:nvPr/>
        </p:nvSpPr>
        <p:spPr>
          <a:xfrm>
            <a:off x="3039035" y="3128682"/>
            <a:ext cx="546847" cy="170330"/>
          </a:xfrm>
          <a:prstGeom prst="rect">
            <a:avLst/>
          </a:prstGeom>
          <a:solidFill>
            <a:srgbClr val="FDFEF8"/>
          </a:solidFill>
          <a:ln>
            <a:solidFill>
              <a:srgbClr val="FDF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A9C5C97-2388-41DD-A3D1-74CD180B1004}"/>
              </a:ext>
            </a:extLst>
          </p:cNvPr>
          <p:cNvSpPr/>
          <p:nvPr/>
        </p:nvSpPr>
        <p:spPr>
          <a:xfrm>
            <a:off x="2757654" y="3097064"/>
            <a:ext cx="11095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火災発生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081EAAE-7994-4ED9-B2EC-B45F288FB27C}"/>
              </a:ext>
            </a:extLst>
          </p:cNvPr>
          <p:cNvSpPr/>
          <p:nvPr/>
        </p:nvSpPr>
        <p:spPr>
          <a:xfrm>
            <a:off x="5656729" y="2151529"/>
            <a:ext cx="502024" cy="197224"/>
          </a:xfrm>
          <a:prstGeom prst="rect">
            <a:avLst/>
          </a:prstGeom>
          <a:solidFill>
            <a:srgbClr val="FFFEFA"/>
          </a:solidFill>
          <a:ln>
            <a:solidFill>
              <a:srgbClr val="FF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106C9E0-3621-4A40-8A48-1085DF3596E4}"/>
              </a:ext>
            </a:extLst>
          </p:cNvPr>
          <p:cNvSpPr/>
          <p:nvPr/>
        </p:nvSpPr>
        <p:spPr>
          <a:xfrm>
            <a:off x="5706034" y="2192663"/>
            <a:ext cx="502024" cy="120230"/>
          </a:xfrm>
          <a:prstGeom prst="rect">
            <a:avLst/>
          </a:prstGeom>
          <a:solidFill>
            <a:srgbClr val="FFFEFA"/>
          </a:solidFill>
          <a:ln>
            <a:solidFill>
              <a:srgbClr val="FF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EE56C80-02CA-44A8-A705-708B375B837D}"/>
              </a:ext>
            </a:extLst>
          </p:cNvPr>
          <p:cNvSpPr/>
          <p:nvPr/>
        </p:nvSpPr>
        <p:spPr>
          <a:xfrm>
            <a:off x="5384113" y="2132920"/>
            <a:ext cx="1047082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感知</a:t>
            </a:r>
            <a:endParaRPr lang="en-US" altLang="ko-KR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3A81C63-346E-493E-91FA-77D050C0656E}"/>
              </a:ext>
            </a:extLst>
          </p:cNvPr>
          <p:cNvSpPr/>
          <p:nvPr/>
        </p:nvSpPr>
        <p:spPr>
          <a:xfrm>
            <a:off x="6422317" y="3434057"/>
            <a:ext cx="355001" cy="130805"/>
          </a:xfrm>
          <a:prstGeom prst="rect">
            <a:avLst/>
          </a:prstGeom>
          <a:solidFill>
            <a:srgbClr val="FFFFFF"/>
          </a:solidFill>
          <a:ln>
            <a:solidFill>
              <a:srgbClr val="FDF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C4B8EE3-1F7F-41F9-AB98-FA84F6BCE1A0}"/>
              </a:ext>
            </a:extLst>
          </p:cNvPr>
          <p:cNvSpPr/>
          <p:nvPr/>
        </p:nvSpPr>
        <p:spPr>
          <a:xfrm>
            <a:off x="5566961" y="3407935"/>
            <a:ext cx="126188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受信</a:t>
            </a: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器が受信</a:t>
            </a:r>
            <a:endParaRPr lang="en-US" altLang="ko-KR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68F547A-2674-4B2F-A3F3-EB1F8E46AC96}"/>
              </a:ext>
            </a:extLst>
          </p:cNvPr>
          <p:cNvSpPr/>
          <p:nvPr/>
        </p:nvSpPr>
        <p:spPr>
          <a:xfrm>
            <a:off x="6416509" y="4300164"/>
            <a:ext cx="665609" cy="182066"/>
          </a:xfrm>
          <a:prstGeom prst="rect">
            <a:avLst/>
          </a:prstGeom>
          <a:solidFill>
            <a:srgbClr val="FDFFF2"/>
          </a:solidFill>
          <a:ln>
            <a:solidFill>
              <a:srgbClr val="FA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12EAB3F-2246-4DCE-BA8B-3453854F0169}"/>
              </a:ext>
            </a:extLst>
          </p:cNvPr>
          <p:cNvSpPr/>
          <p:nvPr/>
        </p:nvSpPr>
        <p:spPr>
          <a:xfrm>
            <a:off x="6498027" y="3905111"/>
            <a:ext cx="18261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非常システム作動</a:t>
            </a:r>
            <a:endParaRPr lang="en-US" altLang="ko-KR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A8AE8DE-B426-4A11-B0E4-3A2D899C6D4B}"/>
              </a:ext>
            </a:extLst>
          </p:cNvPr>
          <p:cNvSpPr/>
          <p:nvPr/>
        </p:nvSpPr>
        <p:spPr>
          <a:xfrm>
            <a:off x="2510118" y="4179115"/>
            <a:ext cx="528917" cy="303115"/>
          </a:xfrm>
          <a:prstGeom prst="rect">
            <a:avLst/>
          </a:prstGeom>
          <a:solidFill>
            <a:srgbClr val="FFFFF1"/>
          </a:solidFill>
          <a:ln>
            <a:solidFill>
              <a:srgbClr val="FAF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AAB9B3F-E6C7-42AE-A52C-F2D237B596ED}"/>
              </a:ext>
            </a:extLst>
          </p:cNvPr>
          <p:cNvSpPr/>
          <p:nvPr/>
        </p:nvSpPr>
        <p:spPr>
          <a:xfrm>
            <a:off x="2740103" y="4243665"/>
            <a:ext cx="528917" cy="276999"/>
          </a:xfrm>
          <a:prstGeom prst="rect">
            <a:avLst/>
          </a:prstGeom>
          <a:solidFill>
            <a:srgbClr val="FFFFF1"/>
          </a:solidFill>
          <a:ln>
            <a:solidFill>
              <a:srgbClr val="FAF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C314701-7046-41EB-8FEB-26988A13670E}"/>
              </a:ext>
            </a:extLst>
          </p:cNvPr>
          <p:cNvSpPr/>
          <p:nvPr/>
        </p:nvSpPr>
        <p:spPr>
          <a:xfrm>
            <a:off x="2866656" y="4300165"/>
            <a:ext cx="528917" cy="220500"/>
          </a:xfrm>
          <a:prstGeom prst="rect">
            <a:avLst/>
          </a:prstGeom>
          <a:solidFill>
            <a:srgbClr val="FFFFF1"/>
          </a:solidFill>
          <a:ln>
            <a:solidFill>
              <a:srgbClr val="FAF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798ED15-D854-4F99-950C-81B9282149BF}"/>
              </a:ext>
            </a:extLst>
          </p:cNvPr>
          <p:cNvSpPr/>
          <p:nvPr/>
        </p:nvSpPr>
        <p:spPr>
          <a:xfrm>
            <a:off x="2145748" y="4173323"/>
            <a:ext cx="9028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火災警報</a:t>
            </a:r>
            <a:endParaRPr lang="en-US" altLang="ko-KR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3E4636EF-23F3-4390-BB68-AC5B2FD1A913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D21A150C-B48A-486B-8EC2-4E2F6CEBE2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33" name="그림 15">
            <a:extLst>
              <a:ext uri="{FF2B5EF4-FFF2-40B4-BE49-F238E27FC236}">
                <a16:creationId xmlns:a16="http://schemas.microsoft.com/office/drawing/2014/main" id="{C024ECC2-5ED6-428B-9A96-087397E652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AC8AB8A-3318-4DD6-BAAB-99BD59BAE2ED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59" name="Google Shape;132;p15">
              <a:extLst>
                <a:ext uri="{FF2B5EF4-FFF2-40B4-BE49-F238E27FC236}">
                  <a16:creationId xmlns:a16="http://schemas.microsoft.com/office/drawing/2014/main" id="{945F1040-4DBB-4EE2-935A-98821075538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131;p15">
              <a:extLst>
                <a:ext uri="{FF2B5EF4-FFF2-40B4-BE49-F238E27FC236}">
                  <a16:creationId xmlns:a16="http://schemas.microsoft.com/office/drawing/2014/main" id="{75B699E3-3759-411F-AA9C-325E72C4683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133;p15">
              <a:extLst>
                <a:ext uri="{FF2B5EF4-FFF2-40B4-BE49-F238E27FC236}">
                  <a16:creationId xmlns:a16="http://schemas.microsoft.com/office/drawing/2014/main" id="{264193C3-9E1F-4A80-96C2-2ACF3CBE757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134;p15">
              <a:extLst>
                <a:ext uri="{FF2B5EF4-FFF2-40B4-BE49-F238E27FC236}">
                  <a16:creationId xmlns:a16="http://schemas.microsoft.com/office/drawing/2014/main" id="{13345372-72A1-4E32-9852-2D56AAB9478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4A98D71-413C-4E92-84FB-4E4314698928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4" name="직사각형 27">
              <a:extLst>
                <a:ext uri="{FF2B5EF4-FFF2-40B4-BE49-F238E27FC236}">
                  <a16:creationId xmlns:a16="http://schemas.microsoft.com/office/drawing/2014/main" id="{144893C0-8B1C-4677-BD4F-5BD3CD603376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5" name="직사각형 29">
              <a:extLst>
                <a:ext uri="{FF2B5EF4-FFF2-40B4-BE49-F238E27FC236}">
                  <a16:creationId xmlns:a16="http://schemas.microsoft.com/office/drawing/2014/main" id="{13E46B80-CD6C-40CB-BA53-E7D9FECEC2BA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6" name="직사각형 28">
              <a:extLst>
                <a:ext uri="{FF2B5EF4-FFF2-40B4-BE49-F238E27FC236}">
                  <a16:creationId xmlns:a16="http://schemas.microsoft.com/office/drawing/2014/main" id="{1AABA3D7-E5EA-4EEF-A586-56CF36A4549B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7" name="Slide Number Placeholder 2">
            <a:extLst>
              <a:ext uri="{FF2B5EF4-FFF2-40B4-BE49-F238E27FC236}">
                <a16:creationId xmlns:a16="http://schemas.microsoft.com/office/drawing/2014/main" id="{4CF7DED8-069C-4030-9B6B-0023725F8BEE}"/>
              </a:ext>
            </a:extLst>
          </p:cNvPr>
          <p:cNvSpPr txBox="1">
            <a:spLocks/>
          </p:cNvSpPr>
          <p:nvPr/>
        </p:nvSpPr>
        <p:spPr>
          <a:xfrm>
            <a:off x="2722159" y="6413393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4" name="Google Shape;160;p16">
            <a:extLst>
              <a:ext uri="{FF2B5EF4-FFF2-40B4-BE49-F238E27FC236}">
                <a16:creationId xmlns:a16="http://schemas.microsoft.com/office/drawing/2014/main" id="{E17D6205-4BF5-450E-AA65-B91CA8F38172}"/>
              </a:ext>
            </a:extLst>
          </p:cNvPr>
          <p:cNvSpPr/>
          <p:nvPr/>
        </p:nvSpPr>
        <p:spPr>
          <a:xfrm>
            <a:off x="377478" y="20973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1667961" y="166894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Google Shape;162;p16">
            <a:extLst>
              <a:ext uri="{FF2B5EF4-FFF2-40B4-BE49-F238E27FC236}">
                <a16:creationId xmlns:a16="http://schemas.microsoft.com/office/drawing/2014/main" id="{A9E40DCB-1F0C-4F22-8151-03206D7A431F}"/>
              </a:ext>
            </a:extLst>
          </p:cNvPr>
          <p:cNvSpPr/>
          <p:nvPr/>
        </p:nvSpPr>
        <p:spPr>
          <a:xfrm>
            <a:off x="947677" y="186473"/>
            <a:ext cx="6813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TW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火災報知装置</a:t>
            </a:r>
            <a:endParaRPr lang="zh-TW" altLang="en-US" sz="27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/>
          <p:nvPr/>
        </p:nvSpPr>
        <p:spPr>
          <a:xfrm>
            <a:off x="5086183" y="2507333"/>
            <a:ext cx="521173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電源に接続する必要のない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9V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バッテリーを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使用し、</a:t>
            </a:r>
            <a:r>
              <a:rPr lang="en-US" altLang="ja-JP" sz="1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ja-JP" altLang="en-US" sz="1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ﾋﾟﾋﾟｯ </a:t>
            </a:r>
            <a:r>
              <a:rPr lang="en-US" altLang="ja-JP" sz="1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という警告音を発し、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周囲に避難を知らせる。</a:t>
            </a:r>
            <a:b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天井に装置を取り付け、人が手動でボタンを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押して火災を知らせることができる。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3" name="Google Shape;19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371" y="2215662"/>
            <a:ext cx="3771029" cy="3696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1C38F18C-142A-464F-BC27-9C023B246443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CDDD142A-5175-4BC6-981B-A7173D20B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CBFAC30D-B5C0-4D6A-BDBD-537B1B1AC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9A5D586-CE51-457D-9D46-BD98B818B62A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5" name="Google Shape;132;p15">
              <a:extLst>
                <a:ext uri="{FF2B5EF4-FFF2-40B4-BE49-F238E27FC236}">
                  <a16:creationId xmlns:a16="http://schemas.microsoft.com/office/drawing/2014/main" id="{30588311-C511-4CE9-937E-CA63A44429E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31;p15">
              <a:extLst>
                <a:ext uri="{FF2B5EF4-FFF2-40B4-BE49-F238E27FC236}">
                  <a16:creationId xmlns:a16="http://schemas.microsoft.com/office/drawing/2014/main" id="{A79DE13A-40B6-4EE1-98D4-E7744516B08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3;p15">
              <a:extLst>
                <a:ext uri="{FF2B5EF4-FFF2-40B4-BE49-F238E27FC236}">
                  <a16:creationId xmlns:a16="http://schemas.microsoft.com/office/drawing/2014/main" id="{7DEF08C8-D819-4D6D-96CF-870056F1590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4;p15">
              <a:extLst>
                <a:ext uri="{FF2B5EF4-FFF2-40B4-BE49-F238E27FC236}">
                  <a16:creationId xmlns:a16="http://schemas.microsoft.com/office/drawing/2014/main" id="{DD8BDDCC-6FB5-426E-9E4F-50B0FD1F0AE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85110E1-45D4-473A-8578-4C9FCC6BF48A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7">
              <a:extLst>
                <a:ext uri="{FF2B5EF4-FFF2-40B4-BE49-F238E27FC236}">
                  <a16:creationId xmlns:a16="http://schemas.microsoft.com/office/drawing/2014/main" id="{9CBA4AAF-8EAA-47E5-A256-7C0C40CFCB4D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9">
              <a:extLst>
                <a:ext uri="{FF2B5EF4-FFF2-40B4-BE49-F238E27FC236}">
                  <a16:creationId xmlns:a16="http://schemas.microsoft.com/office/drawing/2014/main" id="{79BB96A3-BFD4-4D4E-9F2E-5F6D6564567F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8">
              <a:extLst>
                <a:ext uri="{FF2B5EF4-FFF2-40B4-BE49-F238E27FC236}">
                  <a16:creationId xmlns:a16="http://schemas.microsoft.com/office/drawing/2014/main" id="{B792D847-A4D1-47BF-90E9-8F42F10A1B19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BDB78DAC-8E76-4E76-9816-6142610845D4}"/>
              </a:ext>
            </a:extLst>
          </p:cNvPr>
          <p:cNvSpPr txBox="1">
            <a:spLocks/>
          </p:cNvSpPr>
          <p:nvPr/>
        </p:nvSpPr>
        <p:spPr>
          <a:xfrm>
            <a:off x="2722159" y="6413393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3C1D6B-7EB0-4B39-8D9E-405E5FDA598B}"/>
              </a:ext>
            </a:extLst>
          </p:cNvPr>
          <p:cNvSpPr/>
          <p:nvPr/>
        </p:nvSpPr>
        <p:spPr>
          <a:xfrm>
            <a:off x="4891681" y="2041691"/>
            <a:ext cx="2783214" cy="453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Google Shape;196;p18"/>
          <p:cNvSpPr/>
          <p:nvPr/>
        </p:nvSpPr>
        <p:spPr>
          <a:xfrm>
            <a:off x="3271456" y="1840678"/>
            <a:ext cx="6058833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独立警報装置</a:t>
            </a:r>
            <a:endParaRPr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Google Shape;160;p16">
            <a:extLst>
              <a:ext uri="{FF2B5EF4-FFF2-40B4-BE49-F238E27FC236}">
                <a16:creationId xmlns:a16="http://schemas.microsoft.com/office/drawing/2014/main" id="{74984DA6-50EC-48A2-908B-41B8047D2273}"/>
              </a:ext>
            </a:extLst>
          </p:cNvPr>
          <p:cNvSpPr/>
          <p:nvPr/>
        </p:nvSpPr>
        <p:spPr>
          <a:xfrm>
            <a:off x="377478" y="20973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862536" y="278356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Google Shape;162;p16">
            <a:extLst>
              <a:ext uri="{FF2B5EF4-FFF2-40B4-BE49-F238E27FC236}">
                <a16:creationId xmlns:a16="http://schemas.microsoft.com/office/drawing/2014/main" id="{AD36F03A-4F91-47DF-A871-9C46BBE2C43F}"/>
              </a:ext>
            </a:extLst>
          </p:cNvPr>
          <p:cNvSpPr/>
          <p:nvPr/>
        </p:nvSpPr>
        <p:spPr>
          <a:xfrm>
            <a:off x="947677" y="186473"/>
            <a:ext cx="6813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TW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火災報知装置</a:t>
            </a:r>
            <a:endParaRPr lang="zh-TW" altLang="en-US" sz="27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/>
          <p:nvPr/>
        </p:nvSpPr>
        <p:spPr>
          <a:xfrm>
            <a:off x="4846365" y="2184259"/>
            <a:ext cx="5104690" cy="2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主に、建物やマンションの壁に設置される。 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開けると長いホースがあり、水道管につながっているため、蛇口を回すと水が噴き出す。</a:t>
            </a:r>
            <a:endParaRPr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13" name="Google Shape;21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2431" y="1302935"/>
            <a:ext cx="3040986" cy="246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5">
            <a:alphaModFix/>
          </a:blip>
          <a:srcRect l="11594" r="10724" b="19051"/>
          <a:stretch/>
        </p:blipFill>
        <p:spPr>
          <a:xfrm>
            <a:off x="1279491" y="4148671"/>
            <a:ext cx="3103926" cy="2237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6" name="Google Shape;216;p19"/>
          <p:cNvSpPr/>
          <p:nvPr/>
        </p:nvSpPr>
        <p:spPr>
          <a:xfrm>
            <a:off x="4857088" y="4948828"/>
            <a:ext cx="4949825" cy="128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天井や壁に設置されていて、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火災発生時に自動で水が出て消火できるように作られている。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CAC1D833-B9BD-465A-99A4-AF90AB7A735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669986F3-904A-4065-B5B7-FC883DE6B1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0" name="그림 15">
            <a:extLst>
              <a:ext uri="{FF2B5EF4-FFF2-40B4-BE49-F238E27FC236}">
                <a16:creationId xmlns:a16="http://schemas.microsoft.com/office/drawing/2014/main" id="{B5B1EC3A-11E3-4B56-8FD7-75AFBB0BC1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73E21554-C12C-4B58-B5BC-C1788A0117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296859" y="6476769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02;p19">
            <a:extLst>
              <a:ext uri="{FF2B5EF4-FFF2-40B4-BE49-F238E27FC236}">
                <a16:creationId xmlns:a16="http://schemas.microsoft.com/office/drawing/2014/main" id="{05D0D3A6-BD1F-4228-9784-B9CCEEE7570B}"/>
              </a:ext>
            </a:extLst>
          </p:cNvPr>
          <p:cNvSpPr/>
          <p:nvPr/>
        </p:nvSpPr>
        <p:spPr>
          <a:xfrm>
            <a:off x="388672" y="22153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03;p19">
            <a:extLst>
              <a:ext uri="{FF2B5EF4-FFF2-40B4-BE49-F238E27FC236}">
                <a16:creationId xmlns:a16="http://schemas.microsoft.com/office/drawing/2014/main" id="{4FCBBD97-C529-4FE3-9567-40D244098368}"/>
              </a:ext>
            </a:extLst>
          </p:cNvPr>
          <p:cNvSpPr/>
          <p:nvPr/>
        </p:nvSpPr>
        <p:spPr>
          <a:xfrm>
            <a:off x="990069" y="216446"/>
            <a:ext cx="8893854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消防設備</a:t>
            </a:r>
            <a:endParaRPr lang="ko-KR" altLang="en-US" sz="2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Malgun Gothic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51814A-923B-416A-85B3-5AC00B40E87A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40" name="Google Shape;132;p15">
              <a:extLst>
                <a:ext uri="{FF2B5EF4-FFF2-40B4-BE49-F238E27FC236}">
                  <a16:creationId xmlns:a16="http://schemas.microsoft.com/office/drawing/2014/main" id="{526225BB-E0FD-46FB-BEFA-3919B36CFB8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31;p15">
              <a:extLst>
                <a:ext uri="{FF2B5EF4-FFF2-40B4-BE49-F238E27FC236}">
                  <a16:creationId xmlns:a16="http://schemas.microsoft.com/office/drawing/2014/main" id="{05B3746B-C773-4260-B6A0-7CD76118507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33;p15">
              <a:extLst>
                <a:ext uri="{FF2B5EF4-FFF2-40B4-BE49-F238E27FC236}">
                  <a16:creationId xmlns:a16="http://schemas.microsoft.com/office/drawing/2014/main" id="{58EF897F-E886-46D8-A2B8-8C2D71F35FDB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34;p15">
              <a:extLst>
                <a:ext uri="{FF2B5EF4-FFF2-40B4-BE49-F238E27FC236}">
                  <a16:creationId xmlns:a16="http://schemas.microsoft.com/office/drawing/2014/main" id="{378DD8FC-3D0D-447E-8CF1-3A7929C7B6DF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3D5760-F839-422D-8032-ED25978B5629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27">
              <a:extLst>
                <a:ext uri="{FF2B5EF4-FFF2-40B4-BE49-F238E27FC236}">
                  <a16:creationId xmlns:a16="http://schemas.microsoft.com/office/drawing/2014/main" id="{AB93F1DA-ACEF-469B-933E-3878709099C3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29">
              <a:extLst>
                <a:ext uri="{FF2B5EF4-FFF2-40B4-BE49-F238E27FC236}">
                  <a16:creationId xmlns:a16="http://schemas.microsoft.com/office/drawing/2014/main" id="{48198345-E3CA-4108-8866-BD37BBFA15E9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28">
              <a:extLst>
                <a:ext uri="{FF2B5EF4-FFF2-40B4-BE49-F238E27FC236}">
                  <a16:creationId xmlns:a16="http://schemas.microsoft.com/office/drawing/2014/main" id="{C71CD82C-C7C6-46AE-88C0-625B59A4D71D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7573BDDF-693E-41E2-B531-E7A57C19B42A}"/>
              </a:ext>
            </a:extLst>
          </p:cNvPr>
          <p:cNvSpPr txBox="1">
            <a:spLocks/>
          </p:cNvSpPr>
          <p:nvPr/>
        </p:nvSpPr>
        <p:spPr>
          <a:xfrm>
            <a:off x="2722159" y="6413393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" name="Rectangle 38">
            <a:extLst>
              <a:ext uri="{FF2B5EF4-FFF2-40B4-BE49-F238E27FC236}">
                <a16:creationId xmlns:a16="http://schemas.microsoft.com/office/drawing/2014/main" id="{913C1D6B-7EB0-4B39-8D9E-405E5FDA598B}"/>
              </a:ext>
            </a:extLst>
          </p:cNvPr>
          <p:cNvSpPr/>
          <p:nvPr/>
        </p:nvSpPr>
        <p:spPr>
          <a:xfrm>
            <a:off x="4566826" y="1583065"/>
            <a:ext cx="1781448" cy="453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624725" y="1471059"/>
            <a:ext cx="1723549" cy="572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屋内消火栓</a:t>
            </a:r>
            <a:endParaRPr lang="ja-JP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0" name="Rectangle 38">
            <a:extLst>
              <a:ext uri="{FF2B5EF4-FFF2-40B4-BE49-F238E27FC236}">
                <a16:creationId xmlns:a16="http://schemas.microsoft.com/office/drawing/2014/main" id="{913C1D6B-7EB0-4B39-8D9E-405E5FDA598B}"/>
              </a:ext>
            </a:extLst>
          </p:cNvPr>
          <p:cNvSpPr/>
          <p:nvPr/>
        </p:nvSpPr>
        <p:spPr>
          <a:xfrm>
            <a:off x="4630160" y="4391320"/>
            <a:ext cx="2457196" cy="453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4" name="Google Shape;214;p19"/>
          <p:cNvSpPr/>
          <p:nvPr/>
        </p:nvSpPr>
        <p:spPr>
          <a:xfrm>
            <a:off x="4674671" y="4271795"/>
            <a:ext cx="30353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スプリンクラー</a:t>
            </a:r>
            <a:endParaRPr sz="2000" b="1" i="0" u="none" strike="noStrike" cap="none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656011" y="236801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653008" y="512259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7" y="0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0"/>
          <p:cNvSpPr/>
          <p:nvPr/>
        </p:nvSpPr>
        <p:spPr>
          <a:xfrm>
            <a:off x="255101" y="1744653"/>
            <a:ext cx="98996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消火器は火災の初期や、火量が少ないときに人が使う</a:t>
            </a:r>
            <a:endParaRPr sz="18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32" name="Google Shape;23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371" y="2612492"/>
            <a:ext cx="2232489" cy="2736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3" name="Google Shape;233;p20"/>
          <p:cNvPicPr preferRelativeResize="0"/>
          <p:nvPr/>
        </p:nvPicPr>
        <p:blipFill rotWithShape="1">
          <a:blip r:embed="rId5">
            <a:alphaModFix/>
          </a:blip>
          <a:srcRect l="19430" t="4098" r="12049" b="7232"/>
          <a:stretch/>
        </p:blipFill>
        <p:spPr>
          <a:xfrm>
            <a:off x="3987465" y="2579483"/>
            <a:ext cx="2232000" cy="2736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4" name="Google Shape;23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6088" y="2579484"/>
            <a:ext cx="2232000" cy="273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8" name="Google Shape;238;p20"/>
          <p:cNvSpPr/>
          <p:nvPr/>
        </p:nvSpPr>
        <p:spPr>
          <a:xfrm>
            <a:off x="1103857" y="5490993"/>
            <a:ext cx="1722470" cy="3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1BBECA-34E6-405A-A747-F00658BC8D31}"/>
              </a:ext>
            </a:extLst>
          </p:cNvPr>
          <p:cNvGrpSpPr/>
          <p:nvPr/>
        </p:nvGrpSpPr>
        <p:grpSpPr>
          <a:xfrm>
            <a:off x="3950525" y="5427074"/>
            <a:ext cx="3384893" cy="543315"/>
            <a:chOff x="3759376" y="4544894"/>
            <a:chExt cx="3384893" cy="543315"/>
          </a:xfrm>
        </p:grpSpPr>
        <p:sp>
          <p:nvSpPr>
            <p:cNvPr id="236" name="Google Shape;236;p20"/>
            <p:cNvSpPr txBox="1"/>
            <p:nvPr/>
          </p:nvSpPr>
          <p:spPr>
            <a:xfrm>
              <a:off x="3965970" y="4544894"/>
              <a:ext cx="3178299" cy="54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ko-KR" altLang="en-US" sz="18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二酸化炭素消火器</a:t>
              </a:r>
              <a:endParaRPr sz="18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3759376" y="4554393"/>
              <a:ext cx="2268939" cy="36200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188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20"/>
          <p:cNvSpPr/>
          <p:nvPr/>
        </p:nvSpPr>
        <p:spPr>
          <a:xfrm>
            <a:off x="7019208" y="5443035"/>
            <a:ext cx="1810751" cy="346432"/>
          </a:xfrm>
          <a:prstGeom prst="roundRect">
            <a:avLst>
              <a:gd name="adj" fmla="val 16667"/>
            </a:avLst>
          </a:prstGeom>
          <a:solidFill>
            <a:schemeClr val="accent1">
              <a:alpha val="1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CA708AC2-53A4-4AA5-9C42-8C9D96EFA467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12">
            <a:extLst>
              <a:ext uri="{FF2B5EF4-FFF2-40B4-BE49-F238E27FC236}">
                <a16:creationId xmlns:a16="http://schemas.microsoft.com/office/drawing/2014/main" id="{1F15709C-2DFF-4CB2-8893-16A1FB5A92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4" name="그림 15">
            <a:extLst>
              <a:ext uri="{FF2B5EF4-FFF2-40B4-BE49-F238E27FC236}">
                <a16:creationId xmlns:a16="http://schemas.microsoft.com/office/drawing/2014/main" id="{64073D3B-E229-41EB-8C0C-B11126B956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30" name="Google Shape;141;p16">
            <a:extLst>
              <a:ext uri="{FF2B5EF4-FFF2-40B4-BE49-F238E27FC236}">
                <a16:creationId xmlns:a16="http://schemas.microsoft.com/office/drawing/2014/main" id="{CC666D86-67FA-4BB3-B91B-7740411455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07733" y="6466797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 txBox="1"/>
          <p:nvPr/>
        </p:nvSpPr>
        <p:spPr>
          <a:xfrm>
            <a:off x="1420046" y="5472758"/>
            <a:ext cx="2709692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粉末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消火器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7205286" y="5441311"/>
            <a:ext cx="2351939" cy="4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ハロン消火器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C00A74E-144A-4F95-8F54-5492FA9CA590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5" name="Google Shape;132;p15">
              <a:extLst>
                <a:ext uri="{FF2B5EF4-FFF2-40B4-BE49-F238E27FC236}">
                  <a16:creationId xmlns:a16="http://schemas.microsoft.com/office/drawing/2014/main" id="{EC65D2FE-95E8-4B2F-94EA-DA9AC181228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1;p15">
              <a:extLst>
                <a:ext uri="{FF2B5EF4-FFF2-40B4-BE49-F238E27FC236}">
                  <a16:creationId xmlns:a16="http://schemas.microsoft.com/office/drawing/2014/main" id="{77EAEA8C-6836-49A5-A425-2CF7F17A240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3;p15">
              <a:extLst>
                <a:ext uri="{FF2B5EF4-FFF2-40B4-BE49-F238E27FC236}">
                  <a16:creationId xmlns:a16="http://schemas.microsoft.com/office/drawing/2014/main" id="{E92818F5-BADF-465A-A06D-926A58A8F05C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4;p15">
              <a:extLst>
                <a:ext uri="{FF2B5EF4-FFF2-40B4-BE49-F238E27FC236}">
                  <a16:creationId xmlns:a16="http://schemas.microsoft.com/office/drawing/2014/main" id="{82BDD7BF-22E1-49E3-95F6-EC05AEB62ED6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37AFE63-2629-4974-A29D-1C0827DE1BBA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7">
              <a:extLst>
                <a:ext uri="{FF2B5EF4-FFF2-40B4-BE49-F238E27FC236}">
                  <a16:creationId xmlns:a16="http://schemas.microsoft.com/office/drawing/2014/main" id="{D55C4D43-BB17-465E-8AD9-E4C9C7D6B55C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9">
              <a:extLst>
                <a:ext uri="{FF2B5EF4-FFF2-40B4-BE49-F238E27FC236}">
                  <a16:creationId xmlns:a16="http://schemas.microsoft.com/office/drawing/2014/main" id="{A338F8E6-6FA2-476C-95A4-853FB615132E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8">
              <a:extLst>
                <a:ext uri="{FF2B5EF4-FFF2-40B4-BE49-F238E27FC236}">
                  <a16:creationId xmlns:a16="http://schemas.microsoft.com/office/drawing/2014/main" id="{398394A4-EB0F-48C8-ACA5-031050512821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74EF00E1-9A05-493E-A9B0-45824FF41CE2}"/>
              </a:ext>
            </a:extLst>
          </p:cNvPr>
          <p:cNvSpPr txBox="1">
            <a:spLocks/>
          </p:cNvSpPr>
          <p:nvPr/>
        </p:nvSpPr>
        <p:spPr>
          <a:xfrm>
            <a:off x="2722159" y="6413393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1" name="Google Shape;202;p19">
            <a:extLst>
              <a:ext uri="{FF2B5EF4-FFF2-40B4-BE49-F238E27FC236}">
                <a16:creationId xmlns:a16="http://schemas.microsoft.com/office/drawing/2014/main" id="{CFD6E46F-56E9-44A0-B5F7-27C6771153E7}"/>
              </a:ext>
            </a:extLst>
          </p:cNvPr>
          <p:cNvSpPr/>
          <p:nvPr/>
        </p:nvSpPr>
        <p:spPr>
          <a:xfrm>
            <a:off x="388672" y="22153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203;p19">
            <a:extLst>
              <a:ext uri="{FF2B5EF4-FFF2-40B4-BE49-F238E27FC236}">
                <a16:creationId xmlns:a16="http://schemas.microsoft.com/office/drawing/2014/main" id="{8A7C445D-0981-47BB-AD84-11EBFEC3555A}"/>
              </a:ext>
            </a:extLst>
          </p:cNvPr>
          <p:cNvSpPr/>
          <p:nvPr/>
        </p:nvSpPr>
        <p:spPr>
          <a:xfrm>
            <a:off x="990069" y="216446"/>
            <a:ext cx="8893854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消防設備</a:t>
            </a:r>
            <a:endParaRPr sz="2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Malgun Gothic"/>
            </a:endParaRPr>
          </a:p>
        </p:txBody>
      </p:sp>
      <p:sp>
        <p:nvSpPr>
          <p:cNvPr id="32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003365" y="551170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1215106" y="555804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7078289" y="553082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329" y="2451993"/>
            <a:ext cx="3507444" cy="3259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8" name="Google Shape;258;p21"/>
          <p:cNvSpPr/>
          <p:nvPr/>
        </p:nvSpPr>
        <p:spPr>
          <a:xfrm>
            <a:off x="1797284" y="1822713"/>
            <a:ext cx="827461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、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r>
              <a:rPr lang="ja-JP" altLang="en-US" sz="18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、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級の消火器は、それぞれ下記の種類の消火が可能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5" name="Google Shape;255;p21"/>
          <p:cNvSpPr/>
          <p:nvPr/>
        </p:nvSpPr>
        <p:spPr>
          <a:xfrm>
            <a:off x="4763732" y="2369435"/>
            <a:ext cx="5132998" cy="23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ja-JP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 </a:t>
            </a:r>
            <a:r>
              <a:rPr lang="ja-JP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級 </a:t>
            </a:r>
            <a:r>
              <a:rPr lang="en-US" altLang="ja-JP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テーブル、衣服、書籍、木、布、紙などの物から発生した火災</a:t>
            </a:r>
            <a:endParaRPr lang="en-US" altLang="ja-JP"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ja-JP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r>
              <a:rPr lang="ja-JP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級</a:t>
            </a:r>
            <a:endParaRPr lang="en-US" altLang="ja-JP" sz="16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ガス又は油による火災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ja-JP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 </a:t>
            </a:r>
            <a:r>
              <a:rPr lang="ja-JP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級</a:t>
            </a:r>
            <a:endParaRPr lang="en-US" altLang="ja-JP" sz="16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テレビ、変圧器などの電子機器から発生した火災</a:t>
            </a:r>
            <a:endParaRPr lang="en-US"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86BAD00B-411A-48D4-ABE0-580EEC9C5985}"/>
              </a:ext>
            </a:extLst>
          </p:cNvPr>
          <p:cNvSpPr/>
          <p:nvPr/>
        </p:nvSpPr>
        <p:spPr>
          <a:xfrm>
            <a:off x="7674894" y="590488"/>
            <a:ext cx="2137276" cy="565899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2">
            <a:extLst>
              <a:ext uri="{FF2B5EF4-FFF2-40B4-BE49-F238E27FC236}">
                <a16:creationId xmlns:a16="http://schemas.microsoft.com/office/drawing/2014/main" id="{A4378978-C9B1-4D75-BE93-1EB398D07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1" name="그림 15">
            <a:extLst>
              <a:ext uri="{FF2B5EF4-FFF2-40B4-BE49-F238E27FC236}">
                <a16:creationId xmlns:a16="http://schemas.microsoft.com/office/drawing/2014/main" id="{D073C269-5221-41D6-B04A-10B1B1476C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D4AEC0D2-A160-4094-B16B-A900F78FE6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1" y="6472519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438B04C-2E2F-4CCF-831A-59FF597D2FDB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3" name="Google Shape;132;p15">
              <a:extLst>
                <a:ext uri="{FF2B5EF4-FFF2-40B4-BE49-F238E27FC236}">
                  <a16:creationId xmlns:a16="http://schemas.microsoft.com/office/drawing/2014/main" id="{2AFA4CC2-71AB-4EFE-93D3-93D5D85964E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31;p15">
              <a:extLst>
                <a:ext uri="{FF2B5EF4-FFF2-40B4-BE49-F238E27FC236}">
                  <a16:creationId xmlns:a16="http://schemas.microsoft.com/office/drawing/2014/main" id="{9E054007-013D-4F86-8A24-393B9184AE3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3;p15">
              <a:extLst>
                <a:ext uri="{FF2B5EF4-FFF2-40B4-BE49-F238E27FC236}">
                  <a16:creationId xmlns:a16="http://schemas.microsoft.com/office/drawing/2014/main" id="{612896B3-B2CE-4421-B8DB-2F6BE2D037C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4;p15">
              <a:extLst>
                <a:ext uri="{FF2B5EF4-FFF2-40B4-BE49-F238E27FC236}">
                  <a16:creationId xmlns:a16="http://schemas.microsoft.com/office/drawing/2014/main" id="{DDDCEC71-E401-4DCC-9B59-AC5981AB3AA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7E0132-912D-4E99-8612-29B6D2F20E38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7">
              <a:extLst>
                <a:ext uri="{FF2B5EF4-FFF2-40B4-BE49-F238E27FC236}">
                  <a16:creationId xmlns:a16="http://schemas.microsoft.com/office/drawing/2014/main" id="{74E663B4-DA08-46D4-8DF2-3CD2B8DB1B9B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9">
              <a:extLst>
                <a:ext uri="{FF2B5EF4-FFF2-40B4-BE49-F238E27FC236}">
                  <a16:creationId xmlns:a16="http://schemas.microsoft.com/office/drawing/2014/main" id="{8A2B90E1-784F-4232-9FAB-74457243E3E7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8">
              <a:extLst>
                <a:ext uri="{FF2B5EF4-FFF2-40B4-BE49-F238E27FC236}">
                  <a16:creationId xmlns:a16="http://schemas.microsoft.com/office/drawing/2014/main" id="{3E614F0A-86C2-449E-9058-92F73CCFC1DD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B93CF96F-E096-4119-A052-1396D8426D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22159" y="6413393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1B5C9A-4698-4C9E-AD7C-B709C4AD877C}"/>
              </a:ext>
            </a:extLst>
          </p:cNvPr>
          <p:cNvSpPr/>
          <p:nvPr/>
        </p:nvSpPr>
        <p:spPr>
          <a:xfrm>
            <a:off x="2028264" y="1412371"/>
            <a:ext cx="5733244" cy="453310"/>
          </a:xfrm>
          <a:prstGeom prst="rect">
            <a:avLst/>
          </a:prstGeom>
          <a:solidFill>
            <a:srgbClr val="005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7" name="Google Shape;257;p21"/>
          <p:cNvSpPr/>
          <p:nvPr/>
        </p:nvSpPr>
        <p:spPr>
          <a:xfrm>
            <a:off x="2065487" y="1295940"/>
            <a:ext cx="85298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火災の種類に応じて適切な消火器を使用</a:t>
            </a:r>
            <a:endParaRPr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8" name="Google Shape;202;p19">
            <a:extLst>
              <a:ext uri="{FF2B5EF4-FFF2-40B4-BE49-F238E27FC236}">
                <a16:creationId xmlns:a16="http://schemas.microsoft.com/office/drawing/2014/main" id="{C823E546-15CC-4671-BD3B-73E00BBC3535}"/>
              </a:ext>
            </a:extLst>
          </p:cNvPr>
          <p:cNvSpPr/>
          <p:nvPr/>
        </p:nvSpPr>
        <p:spPr>
          <a:xfrm>
            <a:off x="388672" y="22153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03;p19">
            <a:extLst>
              <a:ext uri="{FF2B5EF4-FFF2-40B4-BE49-F238E27FC236}">
                <a16:creationId xmlns:a16="http://schemas.microsoft.com/office/drawing/2014/main" id="{39B610AB-DD94-4B5F-9D12-C7E0B448DF68}"/>
              </a:ext>
            </a:extLst>
          </p:cNvPr>
          <p:cNvSpPr/>
          <p:nvPr/>
        </p:nvSpPr>
        <p:spPr>
          <a:xfrm>
            <a:off x="990069" y="216446"/>
            <a:ext cx="8893854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消防設備</a:t>
            </a:r>
            <a:endParaRPr sz="2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Malgun Gothic"/>
            </a:endParaRPr>
          </a:p>
        </p:txBody>
      </p:sp>
      <p:sp>
        <p:nvSpPr>
          <p:cNvPr id="30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568684" y="254071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562700" y="400154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570375" y="509510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2"/>
          <p:cNvSpPr txBox="1"/>
          <p:nvPr/>
        </p:nvSpPr>
        <p:spPr>
          <a:xfrm>
            <a:off x="743094" y="4666486"/>
            <a:ext cx="8774235" cy="321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調理場又は食品加工施設における動・植物性油を用いた調理用具による火災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キッチンでは、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級消火器を設置、また使用する必要がある</a:t>
            </a:r>
            <a:endParaRPr lang="en-US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74" name="Google Shape;27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8802" y="2340338"/>
            <a:ext cx="2943186" cy="225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5" name="Google Shape;2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3085" y="2324538"/>
            <a:ext cx="2943188" cy="228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직사각형 1">
            <a:extLst>
              <a:ext uri="{FF2B5EF4-FFF2-40B4-BE49-F238E27FC236}">
                <a16:creationId xmlns:a16="http://schemas.microsoft.com/office/drawing/2014/main" id="{27BAC41B-7A0A-4014-9F48-6BA1854337FD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89AAD9A0-4413-4DBA-BB6F-A65AD97933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8" name="그림 15">
            <a:extLst>
              <a:ext uri="{FF2B5EF4-FFF2-40B4-BE49-F238E27FC236}">
                <a16:creationId xmlns:a16="http://schemas.microsoft.com/office/drawing/2014/main" id="{C9A94C42-61E8-48C1-9742-741F78BC45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F4A59AC7-BF99-45DC-AA1B-9FD06343D6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25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5058E76-400A-4A40-AA46-9DF04B847F39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5" name="Google Shape;132;p15">
              <a:extLst>
                <a:ext uri="{FF2B5EF4-FFF2-40B4-BE49-F238E27FC236}">
                  <a16:creationId xmlns:a16="http://schemas.microsoft.com/office/drawing/2014/main" id="{72F43D5A-5A4D-4E42-AF6E-28CBA701998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31;p15">
              <a:extLst>
                <a:ext uri="{FF2B5EF4-FFF2-40B4-BE49-F238E27FC236}">
                  <a16:creationId xmlns:a16="http://schemas.microsoft.com/office/drawing/2014/main" id="{6991D335-68E0-476B-966B-BD1564BC65A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33;p15">
              <a:extLst>
                <a:ext uri="{FF2B5EF4-FFF2-40B4-BE49-F238E27FC236}">
                  <a16:creationId xmlns:a16="http://schemas.microsoft.com/office/drawing/2014/main" id="{9DF1280B-F6FD-453D-89CC-B10FF84FD0A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4;p15">
              <a:extLst>
                <a:ext uri="{FF2B5EF4-FFF2-40B4-BE49-F238E27FC236}">
                  <a16:creationId xmlns:a16="http://schemas.microsoft.com/office/drawing/2014/main" id="{EBB6AD36-9C5D-4815-B122-2626035CECA1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0D1490-18EB-43E4-AB97-7DA5719C7233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7">
              <a:extLst>
                <a:ext uri="{FF2B5EF4-FFF2-40B4-BE49-F238E27FC236}">
                  <a16:creationId xmlns:a16="http://schemas.microsoft.com/office/drawing/2014/main" id="{A7BD5DD8-C2EF-4CEA-A354-CDF963BE84A3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9">
              <a:extLst>
                <a:ext uri="{FF2B5EF4-FFF2-40B4-BE49-F238E27FC236}">
                  <a16:creationId xmlns:a16="http://schemas.microsoft.com/office/drawing/2014/main" id="{E4E56CCC-9826-43BC-AEB3-329C7B39F71E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8">
              <a:extLst>
                <a:ext uri="{FF2B5EF4-FFF2-40B4-BE49-F238E27FC236}">
                  <a16:creationId xmlns:a16="http://schemas.microsoft.com/office/drawing/2014/main" id="{27A8C74F-D9BF-4F6B-9DA4-CC6E78E642B1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C07DAFB6-2E8A-418C-9BEB-E43914EC5E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22159" y="6413393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34" name="Google Shape;264;p22">
            <a:extLst>
              <a:ext uri="{FF2B5EF4-FFF2-40B4-BE49-F238E27FC236}">
                <a16:creationId xmlns:a16="http://schemas.microsoft.com/office/drawing/2014/main" id="{714E39E6-D7DF-4D17-B9F2-315D3F0C381A}"/>
              </a:ext>
            </a:extLst>
          </p:cNvPr>
          <p:cNvSpPr/>
          <p:nvPr/>
        </p:nvSpPr>
        <p:spPr>
          <a:xfrm>
            <a:off x="336720" y="21929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65;p22">
            <a:extLst>
              <a:ext uri="{FF2B5EF4-FFF2-40B4-BE49-F238E27FC236}">
                <a16:creationId xmlns:a16="http://schemas.microsoft.com/office/drawing/2014/main" id="{638E237A-D876-4664-8CAB-CE51F190D5F3}"/>
              </a:ext>
            </a:extLst>
          </p:cNvPr>
          <p:cNvSpPr/>
          <p:nvPr/>
        </p:nvSpPr>
        <p:spPr>
          <a:xfrm>
            <a:off x="764821" y="162894"/>
            <a:ext cx="6188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altLang="en-US" sz="27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 </a:t>
            </a:r>
            <a:r>
              <a:rPr lang="ko-KR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火災等級 </a:t>
            </a:r>
            <a:r>
              <a:rPr lang="en-US" sz="3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K</a:t>
            </a:r>
            <a:endParaRPr lang="en-US"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2A3DC0-E309-4D00-84DC-8707E400EFFB}"/>
              </a:ext>
            </a:extLst>
          </p:cNvPr>
          <p:cNvSpPr/>
          <p:nvPr/>
        </p:nvSpPr>
        <p:spPr>
          <a:xfrm>
            <a:off x="2617145" y="1618875"/>
            <a:ext cx="4281136" cy="453310"/>
          </a:xfrm>
          <a:prstGeom prst="rect">
            <a:avLst/>
          </a:prstGeom>
          <a:solidFill>
            <a:srgbClr val="005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Google Shape;276;p22"/>
          <p:cNvSpPr txBox="1"/>
          <p:nvPr/>
        </p:nvSpPr>
        <p:spPr>
          <a:xfrm>
            <a:off x="3228174" y="1587939"/>
            <a:ext cx="5089363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火災等級 “</a:t>
            </a:r>
            <a:r>
              <a:rPr lang="en-US" altLang="ja-JP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</a:t>
            </a:r>
            <a:r>
              <a:rPr lang="ja-JP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”とは</a:t>
            </a:r>
            <a:r>
              <a:rPr lang="en-US" altLang="ja-JP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647</Words>
  <Application>Microsoft Office PowerPoint</Application>
  <PresentationFormat>사용자 지정</PresentationFormat>
  <Paragraphs>137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Stardos Stencil</vt:lpstr>
      <vt:lpstr>Malgun Gothic</vt:lpstr>
      <vt:lpstr>Malgun Gothic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今本百映</dc:creator>
  <cp:lastModifiedBy>park</cp:lastModifiedBy>
  <cp:revision>52</cp:revision>
  <dcterms:modified xsi:type="dcterms:W3CDTF">2020-10-20T13:25:44Z</dcterms:modified>
</cp:coreProperties>
</file>